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72" r:id="rId4"/>
    <p:sldId id="257" r:id="rId5"/>
    <p:sldId id="258" r:id="rId6"/>
    <p:sldId id="264" r:id="rId7"/>
    <p:sldId id="265" r:id="rId8"/>
    <p:sldId id="266" r:id="rId9"/>
    <p:sldId id="267" r:id="rId10"/>
    <p:sldId id="268" r:id="rId11"/>
    <p:sldId id="259" r:id="rId12"/>
    <p:sldId id="260" r:id="rId13"/>
    <p:sldId id="273" r:id="rId14"/>
    <p:sldId id="269" r:id="rId15"/>
    <p:sldId id="274" r:id="rId16"/>
    <p:sldId id="261" r:id="rId17"/>
    <p:sldId id="270" r:id="rId18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>
        <p:scale>
          <a:sx n="86" d="100"/>
          <a:sy n="86" d="100"/>
        </p:scale>
        <p:origin x="-708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1133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3076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06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3733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390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675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2118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98928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1348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3736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5896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83D1-A7E9-498E-A151-91D40905A3CA}" type="datetimeFigureOut">
              <a:rPr lang="es-CO" smtClean="0"/>
              <a:t>21/04/2016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5FABA-CC9E-4C52-89D0-DFBF85C9A141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157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" y="0"/>
            <a:ext cx="9250680" cy="68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3" y="1494779"/>
            <a:ext cx="3575485" cy="3131811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4735773" y="1037230"/>
            <a:ext cx="3821373" cy="403973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CuadroTexto 12"/>
          <p:cNvSpPr txBox="1"/>
          <p:nvPr/>
        </p:nvSpPr>
        <p:spPr>
          <a:xfrm>
            <a:off x="4797188" y="1146411"/>
            <a:ext cx="36985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6"/>
                </a:solidFill>
              </a:rPr>
              <a:t>CONDICIONES DE COBERTURA RENTA DIARIA POR HOSPITALIZACIÓN POR ACCIDENTE</a:t>
            </a:r>
          </a:p>
          <a:p>
            <a:pPr algn="ctr"/>
            <a:r>
              <a:rPr lang="es-CO" sz="1600" dirty="0" smtClean="0"/>
              <a:t>(Trabajadores dependientes e independientes)</a:t>
            </a:r>
          </a:p>
          <a:p>
            <a:pPr algn="ctr"/>
            <a:endParaRPr lang="es-CO" sz="1600" dirty="0"/>
          </a:p>
          <a:p>
            <a:pPr algn="ctr"/>
            <a:r>
              <a:rPr lang="es-CO" sz="1600" dirty="0" smtClean="0"/>
              <a:t>Si a consecuencia de un accidente o lesión sufrida durante la vigencia de la póliza ingresa como paciente interno a una institución hospitalaria como mínimo 24 horas, sin exceder 30 días, para el tratamiento respectivo, bajo el cuidado y supervisión de un medico que debe poseer licencia permanente y válida para practicar la medicina en Colombia.</a:t>
            </a:r>
          </a:p>
        </p:txBody>
      </p:sp>
    </p:spTree>
    <p:extLst>
      <p:ext uri="{BB962C8B-B14F-4D97-AF65-F5344CB8AC3E}">
        <p14:creationId xmlns:p14="http://schemas.microsoft.com/office/powerpoint/2010/main" val="4869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dondear rectángulo de esquina diagonal 3"/>
          <p:cNvSpPr/>
          <p:nvPr/>
        </p:nvSpPr>
        <p:spPr>
          <a:xfrm>
            <a:off x="5998191" y="0"/>
            <a:ext cx="3145809" cy="390144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/>
              <a:t>PRECIO</a:t>
            </a:r>
          </a:p>
        </p:txBody>
      </p:sp>
      <p:sp>
        <p:nvSpPr>
          <p:cNvPr id="40" name="Forma libre 39"/>
          <p:cNvSpPr/>
          <p:nvPr/>
        </p:nvSpPr>
        <p:spPr>
          <a:xfrm>
            <a:off x="2402004" y="584763"/>
            <a:ext cx="5923128" cy="425478"/>
          </a:xfrm>
          <a:custGeom>
            <a:avLst/>
            <a:gdLst>
              <a:gd name="connsiteX0" fmla="*/ 0 w 2119666"/>
              <a:gd name="connsiteY0" fmla="*/ 0 h 728924"/>
              <a:gd name="connsiteX1" fmla="*/ 2119666 w 2119666"/>
              <a:gd name="connsiteY1" fmla="*/ 0 h 728924"/>
              <a:gd name="connsiteX2" fmla="*/ 2119666 w 2119666"/>
              <a:gd name="connsiteY2" fmla="*/ 728924 h 728924"/>
              <a:gd name="connsiteX3" fmla="*/ 0 w 2119666"/>
              <a:gd name="connsiteY3" fmla="*/ 728924 h 728924"/>
              <a:gd name="connsiteX4" fmla="*/ 0 w 2119666"/>
              <a:gd name="connsiteY4" fmla="*/ 0 h 7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666" h="728924">
                <a:moveTo>
                  <a:pt x="0" y="0"/>
                </a:moveTo>
                <a:lnTo>
                  <a:pt x="2119666" y="0"/>
                </a:lnTo>
                <a:lnTo>
                  <a:pt x="2119666" y="728924"/>
                </a:lnTo>
                <a:lnTo>
                  <a:pt x="0" y="7289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000" b="1" kern="1200" dirty="0" smtClean="0"/>
              <a:t>DESEMPLEO</a:t>
            </a:r>
            <a:endParaRPr lang="es-CO" sz="2000" b="1" kern="1200" dirty="0"/>
          </a:p>
        </p:txBody>
      </p:sp>
      <p:sp>
        <p:nvSpPr>
          <p:cNvPr id="41" name="Forma libre 40"/>
          <p:cNvSpPr/>
          <p:nvPr/>
        </p:nvSpPr>
        <p:spPr>
          <a:xfrm>
            <a:off x="2402004" y="1078928"/>
            <a:ext cx="5923129" cy="688290"/>
          </a:xfrm>
          <a:custGeom>
            <a:avLst/>
            <a:gdLst>
              <a:gd name="connsiteX0" fmla="*/ 0 w 2119666"/>
              <a:gd name="connsiteY0" fmla="*/ 0 h 878400"/>
              <a:gd name="connsiteX1" fmla="*/ 2119666 w 2119666"/>
              <a:gd name="connsiteY1" fmla="*/ 0 h 878400"/>
              <a:gd name="connsiteX2" fmla="*/ 2119666 w 2119666"/>
              <a:gd name="connsiteY2" fmla="*/ 878400 h 878400"/>
              <a:gd name="connsiteX3" fmla="*/ 0 w 2119666"/>
              <a:gd name="connsiteY3" fmla="*/ 878400 h 878400"/>
              <a:gd name="connsiteX4" fmla="*/ 0 w 2119666"/>
              <a:gd name="connsiteY4" fmla="*/ 0 h 8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666" h="878400">
                <a:moveTo>
                  <a:pt x="0" y="0"/>
                </a:moveTo>
                <a:lnTo>
                  <a:pt x="2119666" y="0"/>
                </a:lnTo>
                <a:lnTo>
                  <a:pt x="2119666" y="878400"/>
                </a:lnTo>
                <a:lnTo>
                  <a:pt x="0" y="878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42240" bIns="160020" numCol="1" spcCol="1270" anchor="t" anchorCtr="0">
            <a:noAutofit/>
          </a:bodyPr>
          <a:lstStyle/>
          <a:p>
            <a:pPr marL="0" lvl="1" algn="ctr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s-CO" dirty="0"/>
              <a:t>Prima mensual </a:t>
            </a:r>
            <a:r>
              <a:rPr lang="es-CO" dirty="0" smtClean="0"/>
              <a:t> del 2% sobre el valor de la cuota por usuario hasta un tope de $350.000 </a:t>
            </a:r>
            <a:endParaRPr lang="es-CO" kern="1200" dirty="0"/>
          </a:p>
        </p:txBody>
      </p:sp>
      <p:sp>
        <p:nvSpPr>
          <p:cNvPr id="15" name="Forma libre 14"/>
          <p:cNvSpPr/>
          <p:nvPr/>
        </p:nvSpPr>
        <p:spPr>
          <a:xfrm>
            <a:off x="1287705" y="2147198"/>
            <a:ext cx="7210853" cy="425478"/>
          </a:xfrm>
          <a:custGeom>
            <a:avLst/>
            <a:gdLst>
              <a:gd name="connsiteX0" fmla="*/ 0 w 2119666"/>
              <a:gd name="connsiteY0" fmla="*/ 0 h 728924"/>
              <a:gd name="connsiteX1" fmla="*/ 2119666 w 2119666"/>
              <a:gd name="connsiteY1" fmla="*/ 0 h 728924"/>
              <a:gd name="connsiteX2" fmla="*/ 2119666 w 2119666"/>
              <a:gd name="connsiteY2" fmla="*/ 728924 h 728924"/>
              <a:gd name="connsiteX3" fmla="*/ 0 w 2119666"/>
              <a:gd name="connsiteY3" fmla="*/ 728924 h 728924"/>
              <a:gd name="connsiteX4" fmla="*/ 0 w 2119666"/>
              <a:gd name="connsiteY4" fmla="*/ 0 h 7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9666" h="728924">
                <a:moveTo>
                  <a:pt x="0" y="0"/>
                </a:moveTo>
                <a:lnTo>
                  <a:pt x="2119666" y="0"/>
                </a:lnTo>
                <a:lnTo>
                  <a:pt x="2119666" y="728924"/>
                </a:lnTo>
                <a:lnTo>
                  <a:pt x="0" y="7289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000" b="1" kern="1200" dirty="0" smtClean="0"/>
              <a:t>EJEMPLOS</a:t>
            </a:r>
            <a:endParaRPr lang="es-CO" sz="2000" b="1" kern="12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14" y="2869277"/>
            <a:ext cx="3596187" cy="17379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08" y="2600816"/>
            <a:ext cx="3753050" cy="203301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406" y="4774920"/>
            <a:ext cx="5127154" cy="10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dondear rectángulo de esquina diagonal 3"/>
          <p:cNvSpPr/>
          <p:nvPr/>
        </p:nvSpPr>
        <p:spPr>
          <a:xfrm>
            <a:off x="5998191" y="0"/>
            <a:ext cx="3145809" cy="390144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MODELO DE COMISIONES</a:t>
            </a:r>
            <a:endParaRPr lang="es-CO" sz="16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082276" y="3070124"/>
            <a:ext cx="29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solidFill>
                  <a:srgbClr val="002060"/>
                </a:solidFill>
              </a:rPr>
              <a:t>EJEMPLO</a:t>
            </a:r>
            <a:r>
              <a:rPr lang="es-CO" dirty="0" smtClean="0">
                <a:solidFill>
                  <a:srgbClr val="002060"/>
                </a:solidFill>
              </a:rPr>
              <a:t> </a:t>
            </a:r>
            <a:endParaRPr lang="es-CO" dirty="0">
              <a:solidFill>
                <a:srgbClr val="002060"/>
              </a:solidFill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9" y="3403936"/>
            <a:ext cx="8485459" cy="1410047"/>
          </a:xfrm>
          <a:prstGeom prst="rect">
            <a:avLst/>
          </a:prstGeom>
        </p:spPr>
      </p:pic>
      <p:grpSp>
        <p:nvGrpSpPr>
          <p:cNvPr id="28" name="Grupo 27"/>
          <p:cNvGrpSpPr/>
          <p:nvPr/>
        </p:nvGrpSpPr>
        <p:grpSpPr>
          <a:xfrm>
            <a:off x="618186" y="1298593"/>
            <a:ext cx="7984898" cy="1480109"/>
            <a:chOff x="818866" y="1160060"/>
            <a:chExt cx="7656394" cy="1480109"/>
          </a:xfrm>
        </p:grpSpPr>
        <p:sp>
          <p:nvSpPr>
            <p:cNvPr id="26" name="Marco 25"/>
            <p:cNvSpPr/>
            <p:nvPr/>
          </p:nvSpPr>
          <p:spPr>
            <a:xfrm>
              <a:off x="818866" y="1160060"/>
              <a:ext cx="7656394" cy="1480109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984902" y="1484615"/>
              <a:ext cx="74039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sz="1600" b="1" dirty="0" smtClean="0">
                  <a:solidFill>
                    <a:srgbClr val="002060"/>
                  </a:solidFill>
                </a:rPr>
                <a:t>El valor de la comisión corresponde a la sumatoria de dos cuotas del seguro vendido.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sz="1600" b="1" dirty="0" smtClean="0">
                  <a:solidFill>
                    <a:srgbClr val="002060"/>
                  </a:solidFill>
                </a:rPr>
                <a:t>El valor será consignado directamente a su cuenta de ahorros Bancoomeva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s-CO" sz="1600" b="1" dirty="0">
                  <a:solidFill>
                    <a:srgbClr val="002060"/>
                  </a:solidFill>
                </a:rPr>
                <a:t>C</a:t>
              </a:r>
              <a:r>
                <a:rPr lang="es-CO" sz="1600" b="1" dirty="0" smtClean="0">
                  <a:solidFill>
                    <a:srgbClr val="002060"/>
                  </a:solidFill>
                </a:rPr>
                <a:t>upo a la convención nacional de ventas para el mejor asesor en ventas de seguro</a:t>
              </a:r>
              <a:endParaRPr lang="es-CO" sz="16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791346" y="5044763"/>
            <a:ext cx="7237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200" dirty="0"/>
              <a:t>Se abonarán incentivos a partir de $</a:t>
            </a:r>
            <a:r>
              <a:rPr lang="es-CO" sz="1200" dirty="0" smtClean="0"/>
              <a:t>5.000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1200" dirty="0" smtClean="0"/>
              <a:t>Es requisito para realizar pago de incentivos contar con el Rut de cada asesor</a:t>
            </a:r>
            <a:endParaRPr lang="es-CO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O" sz="1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CO" sz="14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1308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dondear rectángulo de esquina diagonal 3"/>
          <p:cNvSpPr/>
          <p:nvPr/>
        </p:nvSpPr>
        <p:spPr>
          <a:xfrm>
            <a:off x="5998191" y="0"/>
            <a:ext cx="3145809" cy="390144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FORMULARIO DE AFILIACIÓN</a:t>
            </a:r>
            <a:endParaRPr lang="es-CO" sz="1600" b="1" dirty="0"/>
          </a:p>
        </p:txBody>
      </p:sp>
      <p:sp>
        <p:nvSpPr>
          <p:cNvPr id="9" name="Redondear rectángulo de esquina diagonal 8"/>
          <p:cNvSpPr/>
          <p:nvPr/>
        </p:nvSpPr>
        <p:spPr>
          <a:xfrm>
            <a:off x="299100" y="1994928"/>
            <a:ext cx="1725635" cy="825988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dirty="0"/>
              <a:t>Información </a:t>
            </a:r>
            <a:endParaRPr lang="es-CO" sz="1600" dirty="0" smtClean="0"/>
          </a:p>
          <a:p>
            <a:pPr algn="ctr"/>
            <a:r>
              <a:rPr lang="es-CO" sz="1600" dirty="0" smtClean="0"/>
              <a:t>de </a:t>
            </a:r>
            <a:r>
              <a:rPr lang="es-CO" sz="1600" dirty="0"/>
              <a:t>la </a:t>
            </a:r>
            <a:r>
              <a:rPr lang="es-CO" sz="1600" dirty="0" smtClean="0"/>
              <a:t>Póliza</a:t>
            </a:r>
            <a:endParaRPr lang="es-CO" sz="1600" dirty="0"/>
          </a:p>
        </p:txBody>
      </p:sp>
      <p:sp>
        <p:nvSpPr>
          <p:cNvPr id="10" name="Flecha derecha 9"/>
          <p:cNvSpPr/>
          <p:nvPr/>
        </p:nvSpPr>
        <p:spPr>
          <a:xfrm>
            <a:off x="2092196" y="2219493"/>
            <a:ext cx="387211" cy="31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52" y="1254359"/>
            <a:ext cx="6046470" cy="222145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08" y="3980436"/>
            <a:ext cx="5977314" cy="1564969"/>
          </a:xfrm>
          <a:prstGeom prst="rect">
            <a:avLst/>
          </a:prstGeom>
        </p:spPr>
      </p:pic>
      <p:sp>
        <p:nvSpPr>
          <p:cNvPr id="19" name="Redondear rectángulo de esquina diagonal 18"/>
          <p:cNvSpPr/>
          <p:nvPr/>
        </p:nvSpPr>
        <p:spPr>
          <a:xfrm>
            <a:off x="336268" y="4344509"/>
            <a:ext cx="1711338" cy="815447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O" sz="1600" dirty="0" smtClean="0"/>
          </a:p>
          <a:p>
            <a:pPr algn="ctr"/>
            <a:r>
              <a:rPr lang="es-CO" sz="1600" dirty="0" smtClean="0"/>
              <a:t>Información </a:t>
            </a:r>
          </a:p>
          <a:p>
            <a:pPr algn="ctr"/>
            <a:r>
              <a:rPr lang="es-CO" sz="1600" dirty="0" smtClean="0"/>
              <a:t>del Asegurado</a:t>
            </a:r>
          </a:p>
          <a:p>
            <a:pPr algn="ctr"/>
            <a:r>
              <a:rPr lang="es-CO" sz="1600" dirty="0"/>
              <a:t>(Contratante MP)</a:t>
            </a:r>
          </a:p>
          <a:p>
            <a:pPr algn="ctr"/>
            <a:endParaRPr lang="es-CO" sz="1600" dirty="0"/>
          </a:p>
        </p:txBody>
      </p:sp>
      <p:sp>
        <p:nvSpPr>
          <p:cNvPr id="20" name="Flecha derecha 19"/>
          <p:cNvSpPr/>
          <p:nvPr/>
        </p:nvSpPr>
        <p:spPr>
          <a:xfrm>
            <a:off x="2141340" y="4596194"/>
            <a:ext cx="387211" cy="31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10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dondear rectángulo de esquina diagonal 3"/>
          <p:cNvSpPr/>
          <p:nvPr/>
        </p:nvSpPr>
        <p:spPr>
          <a:xfrm>
            <a:off x="5998191" y="0"/>
            <a:ext cx="3145809" cy="390144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FORMULARIO DE AFILIACIÓN</a:t>
            </a:r>
            <a:endParaRPr lang="es-CO" sz="1600" b="1" dirty="0"/>
          </a:p>
        </p:txBody>
      </p:sp>
      <p:sp>
        <p:nvSpPr>
          <p:cNvPr id="10" name="Redondear rectángulo de esquina diagonal 9"/>
          <p:cNvSpPr/>
          <p:nvPr/>
        </p:nvSpPr>
        <p:spPr>
          <a:xfrm>
            <a:off x="310621" y="1959333"/>
            <a:ext cx="1883276" cy="736564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dirty="0" smtClean="0"/>
              <a:t>Estado de salud </a:t>
            </a:r>
          </a:p>
          <a:p>
            <a:pPr algn="ctr"/>
            <a:r>
              <a:rPr lang="es-CO" sz="1600" dirty="0" smtClean="0"/>
              <a:t>del Asegurado</a:t>
            </a:r>
          </a:p>
          <a:p>
            <a:pPr algn="ctr"/>
            <a:r>
              <a:rPr lang="es-CO" sz="1600" dirty="0" smtClean="0"/>
              <a:t>(Contratante MP)</a:t>
            </a:r>
            <a:endParaRPr lang="es-CO" sz="1600" dirty="0"/>
          </a:p>
        </p:txBody>
      </p:sp>
      <p:sp>
        <p:nvSpPr>
          <p:cNvPr id="11" name="Flecha derecha 10"/>
          <p:cNvSpPr/>
          <p:nvPr/>
        </p:nvSpPr>
        <p:spPr>
          <a:xfrm>
            <a:off x="2258292" y="2159749"/>
            <a:ext cx="387211" cy="31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298" y="3838605"/>
            <a:ext cx="6037940" cy="1332486"/>
          </a:xfrm>
          <a:prstGeom prst="rect">
            <a:avLst/>
          </a:prstGeom>
        </p:spPr>
      </p:pic>
      <p:sp>
        <p:nvSpPr>
          <p:cNvPr id="17" name="Redondear rectángulo de esquina diagonal 16"/>
          <p:cNvSpPr/>
          <p:nvPr/>
        </p:nvSpPr>
        <p:spPr>
          <a:xfrm>
            <a:off x="310621" y="4135360"/>
            <a:ext cx="1883276" cy="735637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dirty="0" smtClean="0"/>
              <a:t>Usuarios de MP con cuota asegurada</a:t>
            </a:r>
            <a:endParaRPr lang="es-CO" sz="1600" dirty="0"/>
          </a:p>
        </p:txBody>
      </p:sp>
      <p:sp>
        <p:nvSpPr>
          <p:cNvPr id="18" name="Flecha derecha 17"/>
          <p:cNvSpPr/>
          <p:nvPr/>
        </p:nvSpPr>
        <p:spPr>
          <a:xfrm>
            <a:off x="2272979" y="4343973"/>
            <a:ext cx="387211" cy="31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31" y="1245480"/>
            <a:ext cx="6065607" cy="21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dondear rectángulo de esquina diagonal 3"/>
          <p:cNvSpPr/>
          <p:nvPr/>
        </p:nvSpPr>
        <p:spPr>
          <a:xfrm>
            <a:off x="5998191" y="0"/>
            <a:ext cx="3145809" cy="390144"/>
          </a:xfrm>
          <a:prstGeom prst="round2Diag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FORMULARIO DE AFILIACIÓN</a:t>
            </a:r>
            <a:endParaRPr lang="es-CO" sz="1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32" y="678211"/>
            <a:ext cx="5351838" cy="1987649"/>
          </a:xfrm>
          <a:prstGeom prst="rect">
            <a:avLst/>
          </a:prstGeom>
        </p:spPr>
      </p:pic>
      <p:sp>
        <p:nvSpPr>
          <p:cNvPr id="5" name="Redondear rectángulo de esquina diagonal 4"/>
          <p:cNvSpPr/>
          <p:nvPr/>
        </p:nvSpPr>
        <p:spPr>
          <a:xfrm>
            <a:off x="253982" y="1728953"/>
            <a:ext cx="1805310" cy="674695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dirty="0" smtClean="0"/>
              <a:t>Aclaraciones</a:t>
            </a:r>
            <a:endParaRPr lang="es-CO" sz="1600" dirty="0"/>
          </a:p>
        </p:txBody>
      </p:sp>
      <p:sp>
        <p:nvSpPr>
          <p:cNvPr id="6" name="Flecha derecha 5"/>
          <p:cNvSpPr/>
          <p:nvPr/>
        </p:nvSpPr>
        <p:spPr>
          <a:xfrm>
            <a:off x="2142518" y="1963324"/>
            <a:ext cx="387211" cy="31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382" y="2815905"/>
            <a:ext cx="2969246" cy="3050226"/>
          </a:xfrm>
          <a:prstGeom prst="rect">
            <a:avLst/>
          </a:prstGeom>
        </p:spPr>
      </p:pic>
      <p:sp>
        <p:nvSpPr>
          <p:cNvPr id="8" name="Redondear rectángulo de esquina diagonal 7"/>
          <p:cNvSpPr/>
          <p:nvPr/>
        </p:nvSpPr>
        <p:spPr>
          <a:xfrm>
            <a:off x="263161" y="3978175"/>
            <a:ext cx="1805310" cy="674695"/>
          </a:xfrm>
          <a:prstGeom prst="round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dirty="0" smtClean="0"/>
              <a:t>Autorizaciones Habeas Data </a:t>
            </a:r>
            <a:endParaRPr lang="es-CO" sz="1600" dirty="0"/>
          </a:p>
        </p:txBody>
      </p:sp>
      <p:sp>
        <p:nvSpPr>
          <p:cNvPr id="9" name="Flecha derecha 8"/>
          <p:cNvSpPr/>
          <p:nvPr/>
        </p:nvSpPr>
        <p:spPr>
          <a:xfrm>
            <a:off x="2151697" y="4212546"/>
            <a:ext cx="387211" cy="312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11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dondear rectángulo de esquina diagonal 3"/>
          <p:cNvSpPr/>
          <p:nvPr/>
        </p:nvSpPr>
        <p:spPr>
          <a:xfrm>
            <a:off x="5998191" y="0"/>
            <a:ext cx="3145809" cy="390144"/>
          </a:xfrm>
          <a:prstGeom prst="round2DiagRect">
            <a:avLst/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PROCESO DE VENTA Y RECAUDO</a:t>
            </a:r>
            <a:endParaRPr lang="es-CO" sz="1600" b="1" dirty="0"/>
          </a:p>
        </p:txBody>
      </p:sp>
      <p:grpSp>
        <p:nvGrpSpPr>
          <p:cNvPr id="14" name="Grupo 13"/>
          <p:cNvGrpSpPr/>
          <p:nvPr/>
        </p:nvGrpSpPr>
        <p:grpSpPr>
          <a:xfrm>
            <a:off x="466857" y="1102576"/>
            <a:ext cx="1191515" cy="1075490"/>
            <a:chOff x="5497513" y="1185863"/>
            <a:chExt cx="1216025" cy="1216025"/>
          </a:xfrm>
        </p:grpSpPr>
        <p:sp>
          <p:nvSpPr>
            <p:cNvPr id="15" name="Oval 56"/>
            <p:cNvSpPr/>
            <p:nvPr/>
          </p:nvSpPr>
          <p:spPr>
            <a:xfrm>
              <a:off x="5497513" y="1185863"/>
              <a:ext cx="1216025" cy="1216025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16" name="Group 287"/>
            <p:cNvGrpSpPr>
              <a:grpSpLocks/>
            </p:cNvGrpSpPr>
            <p:nvPr/>
          </p:nvGrpSpPr>
          <p:grpSpPr bwMode="auto">
            <a:xfrm>
              <a:off x="5676900" y="1547813"/>
              <a:ext cx="828675" cy="450850"/>
              <a:chOff x="5038125" y="4776246"/>
              <a:chExt cx="829402" cy="451390"/>
            </a:xfrm>
          </p:grpSpPr>
          <p:sp>
            <p:nvSpPr>
              <p:cNvPr id="17" name="Freeform 284"/>
              <p:cNvSpPr>
                <a:spLocks/>
              </p:cNvSpPr>
              <p:nvPr/>
            </p:nvSpPr>
            <p:spPr bwMode="auto">
              <a:xfrm>
                <a:off x="5217670" y="4776246"/>
                <a:ext cx="475078" cy="451390"/>
              </a:xfrm>
              <a:custGeom>
                <a:avLst/>
                <a:gdLst>
                  <a:gd name="T0" fmla="*/ 836 w 1482"/>
                  <a:gd name="T1" fmla="*/ 11 h 1412"/>
                  <a:gd name="T2" fmla="*/ 888 w 1482"/>
                  <a:gd name="T3" fmla="*/ 35 h 1412"/>
                  <a:gd name="T4" fmla="*/ 943 w 1482"/>
                  <a:gd name="T5" fmla="*/ 89 h 1412"/>
                  <a:gd name="T6" fmla="*/ 999 w 1482"/>
                  <a:gd name="T7" fmla="*/ 170 h 1412"/>
                  <a:gd name="T8" fmla="*/ 1027 w 1482"/>
                  <a:gd name="T9" fmla="*/ 254 h 1412"/>
                  <a:gd name="T10" fmla="*/ 1017 w 1482"/>
                  <a:gd name="T11" fmla="*/ 402 h 1412"/>
                  <a:gd name="T12" fmla="*/ 1024 w 1482"/>
                  <a:gd name="T13" fmla="*/ 459 h 1412"/>
                  <a:gd name="T14" fmla="*/ 1041 w 1482"/>
                  <a:gd name="T15" fmla="*/ 464 h 1412"/>
                  <a:gd name="T16" fmla="*/ 1038 w 1482"/>
                  <a:gd name="T17" fmla="*/ 532 h 1412"/>
                  <a:gd name="T18" fmla="*/ 1009 w 1482"/>
                  <a:gd name="T19" fmla="*/ 669 h 1412"/>
                  <a:gd name="T20" fmla="*/ 996 w 1482"/>
                  <a:gd name="T21" fmla="*/ 681 h 1412"/>
                  <a:gd name="T22" fmla="*/ 966 w 1482"/>
                  <a:gd name="T23" fmla="*/ 748 h 1412"/>
                  <a:gd name="T24" fmla="*/ 947 w 1482"/>
                  <a:gd name="T25" fmla="*/ 796 h 1412"/>
                  <a:gd name="T26" fmla="*/ 907 w 1482"/>
                  <a:gd name="T27" fmla="*/ 867 h 1412"/>
                  <a:gd name="T28" fmla="*/ 949 w 1482"/>
                  <a:gd name="T29" fmla="*/ 896 h 1412"/>
                  <a:gd name="T30" fmla="*/ 976 w 1482"/>
                  <a:gd name="T31" fmla="*/ 933 h 1412"/>
                  <a:gd name="T32" fmla="*/ 1092 w 1482"/>
                  <a:gd name="T33" fmla="*/ 991 h 1412"/>
                  <a:gd name="T34" fmla="*/ 1358 w 1482"/>
                  <a:gd name="T35" fmla="*/ 1104 h 1412"/>
                  <a:gd name="T36" fmla="*/ 1439 w 1482"/>
                  <a:gd name="T37" fmla="*/ 1152 h 1412"/>
                  <a:gd name="T38" fmla="*/ 1473 w 1482"/>
                  <a:gd name="T39" fmla="*/ 1189 h 1412"/>
                  <a:gd name="T40" fmla="*/ 1482 w 1482"/>
                  <a:gd name="T41" fmla="*/ 1232 h 1412"/>
                  <a:gd name="T42" fmla="*/ 1475 w 1482"/>
                  <a:gd name="T43" fmla="*/ 1397 h 1412"/>
                  <a:gd name="T44" fmla="*/ 828 w 1482"/>
                  <a:gd name="T45" fmla="*/ 1224 h 1412"/>
                  <a:gd name="T46" fmla="*/ 816 w 1482"/>
                  <a:gd name="T47" fmla="*/ 1179 h 1412"/>
                  <a:gd name="T48" fmla="*/ 874 w 1482"/>
                  <a:gd name="T49" fmla="*/ 1106 h 1412"/>
                  <a:gd name="T50" fmla="*/ 943 w 1482"/>
                  <a:gd name="T51" fmla="*/ 989 h 1412"/>
                  <a:gd name="T52" fmla="*/ 831 w 1482"/>
                  <a:gd name="T53" fmla="*/ 1093 h 1412"/>
                  <a:gd name="T54" fmla="*/ 742 w 1482"/>
                  <a:gd name="T55" fmla="*/ 1125 h 1412"/>
                  <a:gd name="T56" fmla="*/ 693 w 1482"/>
                  <a:gd name="T57" fmla="*/ 1119 h 1412"/>
                  <a:gd name="T58" fmla="*/ 601 w 1482"/>
                  <a:gd name="T59" fmla="*/ 1052 h 1412"/>
                  <a:gd name="T60" fmla="*/ 566 w 1482"/>
                  <a:gd name="T61" fmla="*/ 1037 h 1412"/>
                  <a:gd name="T62" fmla="*/ 653 w 1482"/>
                  <a:gd name="T63" fmla="*/ 1145 h 1412"/>
                  <a:gd name="T64" fmla="*/ 677 w 1482"/>
                  <a:gd name="T65" fmla="*/ 1191 h 1412"/>
                  <a:gd name="T66" fmla="*/ 676 w 1482"/>
                  <a:gd name="T67" fmla="*/ 1232 h 1412"/>
                  <a:gd name="T68" fmla="*/ 691 w 1482"/>
                  <a:gd name="T69" fmla="*/ 1262 h 1412"/>
                  <a:gd name="T70" fmla="*/ 689 w 1482"/>
                  <a:gd name="T71" fmla="*/ 1377 h 1412"/>
                  <a:gd name="T72" fmla="*/ 4 w 1482"/>
                  <a:gd name="T73" fmla="*/ 1333 h 1412"/>
                  <a:gd name="T74" fmla="*/ 1 w 1482"/>
                  <a:gd name="T75" fmla="*/ 1213 h 1412"/>
                  <a:gd name="T76" fmla="*/ 20 w 1482"/>
                  <a:gd name="T77" fmla="*/ 1175 h 1412"/>
                  <a:gd name="T78" fmla="*/ 67 w 1482"/>
                  <a:gd name="T79" fmla="*/ 1135 h 1412"/>
                  <a:gd name="T80" fmla="*/ 208 w 1482"/>
                  <a:gd name="T81" fmla="*/ 1066 h 1412"/>
                  <a:gd name="T82" fmla="*/ 473 w 1482"/>
                  <a:gd name="T83" fmla="*/ 954 h 1412"/>
                  <a:gd name="T84" fmla="*/ 521 w 1482"/>
                  <a:gd name="T85" fmla="*/ 917 h 1412"/>
                  <a:gd name="T86" fmla="*/ 539 w 1482"/>
                  <a:gd name="T87" fmla="*/ 874 h 1412"/>
                  <a:gd name="T88" fmla="*/ 569 w 1482"/>
                  <a:gd name="T89" fmla="*/ 832 h 1412"/>
                  <a:gd name="T90" fmla="*/ 528 w 1482"/>
                  <a:gd name="T91" fmla="*/ 784 h 1412"/>
                  <a:gd name="T92" fmla="*/ 507 w 1482"/>
                  <a:gd name="T93" fmla="*/ 690 h 1412"/>
                  <a:gd name="T94" fmla="*/ 481 w 1482"/>
                  <a:gd name="T95" fmla="*/ 680 h 1412"/>
                  <a:gd name="T96" fmla="*/ 462 w 1482"/>
                  <a:gd name="T97" fmla="*/ 631 h 1412"/>
                  <a:gd name="T98" fmla="*/ 438 w 1482"/>
                  <a:gd name="T99" fmla="*/ 481 h 1412"/>
                  <a:gd name="T100" fmla="*/ 442 w 1482"/>
                  <a:gd name="T101" fmla="*/ 462 h 1412"/>
                  <a:gd name="T102" fmla="*/ 461 w 1482"/>
                  <a:gd name="T103" fmla="*/ 460 h 1412"/>
                  <a:gd name="T104" fmla="*/ 455 w 1482"/>
                  <a:gd name="T105" fmla="*/ 432 h 1412"/>
                  <a:gd name="T106" fmla="*/ 438 w 1482"/>
                  <a:gd name="T107" fmla="*/ 359 h 1412"/>
                  <a:gd name="T108" fmla="*/ 440 w 1482"/>
                  <a:gd name="T109" fmla="*/ 246 h 1412"/>
                  <a:gd name="T110" fmla="*/ 459 w 1482"/>
                  <a:gd name="T111" fmla="*/ 140 h 1412"/>
                  <a:gd name="T112" fmla="*/ 485 w 1482"/>
                  <a:gd name="T113" fmla="*/ 90 h 1412"/>
                  <a:gd name="T114" fmla="*/ 510 w 1482"/>
                  <a:gd name="T115" fmla="*/ 77 h 1412"/>
                  <a:gd name="T116" fmla="*/ 557 w 1482"/>
                  <a:gd name="T117" fmla="*/ 69 h 1412"/>
                  <a:gd name="T118" fmla="*/ 604 w 1482"/>
                  <a:gd name="T119" fmla="*/ 28 h 1412"/>
                  <a:gd name="T120" fmla="*/ 670 w 1482"/>
                  <a:gd name="T121" fmla="*/ 6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2" h="1412">
                    <a:moveTo>
                      <a:pt x="741" y="0"/>
                    </a:moveTo>
                    <a:lnTo>
                      <a:pt x="765" y="1"/>
                    </a:lnTo>
                    <a:lnTo>
                      <a:pt x="788" y="2"/>
                    </a:lnTo>
                    <a:lnTo>
                      <a:pt x="812" y="6"/>
                    </a:lnTo>
                    <a:lnTo>
                      <a:pt x="836" y="11"/>
                    </a:lnTo>
                    <a:lnTo>
                      <a:pt x="846" y="15"/>
                    </a:lnTo>
                    <a:lnTo>
                      <a:pt x="857" y="19"/>
                    </a:lnTo>
                    <a:lnTo>
                      <a:pt x="868" y="24"/>
                    </a:lnTo>
                    <a:lnTo>
                      <a:pt x="878" y="28"/>
                    </a:lnTo>
                    <a:lnTo>
                      <a:pt x="888" y="35"/>
                    </a:lnTo>
                    <a:lnTo>
                      <a:pt x="897" y="41"/>
                    </a:lnTo>
                    <a:lnTo>
                      <a:pt x="905" y="49"/>
                    </a:lnTo>
                    <a:lnTo>
                      <a:pt x="914" y="57"/>
                    </a:lnTo>
                    <a:lnTo>
                      <a:pt x="929" y="74"/>
                    </a:lnTo>
                    <a:lnTo>
                      <a:pt x="943" y="89"/>
                    </a:lnTo>
                    <a:lnTo>
                      <a:pt x="956" y="105"/>
                    </a:lnTo>
                    <a:lnTo>
                      <a:pt x="968" y="121"/>
                    </a:lnTo>
                    <a:lnTo>
                      <a:pt x="979" y="138"/>
                    </a:lnTo>
                    <a:lnTo>
                      <a:pt x="989" y="154"/>
                    </a:lnTo>
                    <a:lnTo>
                      <a:pt x="999" y="170"/>
                    </a:lnTo>
                    <a:lnTo>
                      <a:pt x="1006" y="185"/>
                    </a:lnTo>
                    <a:lnTo>
                      <a:pt x="1013" y="202"/>
                    </a:lnTo>
                    <a:lnTo>
                      <a:pt x="1019" y="219"/>
                    </a:lnTo>
                    <a:lnTo>
                      <a:pt x="1023" y="237"/>
                    </a:lnTo>
                    <a:lnTo>
                      <a:pt x="1027" y="254"/>
                    </a:lnTo>
                    <a:lnTo>
                      <a:pt x="1029" y="273"/>
                    </a:lnTo>
                    <a:lnTo>
                      <a:pt x="1029" y="293"/>
                    </a:lnTo>
                    <a:lnTo>
                      <a:pt x="1028" y="312"/>
                    </a:lnTo>
                    <a:lnTo>
                      <a:pt x="1027" y="333"/>
                    </a:lnTo>
                    <a:lnTo>
                      <a:pt x="1017" y="402"/>
                    </a:lnTo>
                    <a:lnTo>
                      <a:pt x="1009" y="444"/>
                    </a:lnTo>
                    <a:lnTo>
                      <a:pt x="1004" y="464"/>
                    </a:lnTo>
                    <a:lnTo>
                      <a:pt x="1003" y="470"/>
                    </a:lnTo>
                    <a:lnTo>
                      <a:pt x="1010" y="465"/>
                    </a:lnTo>
                    <a:lnTo>
                      <a:pt x="1024" y="459"/>
                    </a:lnTo>
                    <a:lnTo>
                      <a:pt x="1028" y="459"/>
                    </a:lnTo>
                    <a:lnTo>
                      <a:pt x="1032" y="459"/>
                    </a:lnTo>
                    <a:lnTo>
                      <a:pt x="1036" y="459"/>
                    </a:lnTo>
                    <a:lnTo>
                      <a:pt x="1039" y="461"/>
                    </a:lnTo>
                    <a:lnTo>
                      <a:pt x="1041" y="464"/>
                    </a:lnTo>
                    <a:lnTo>
                      <a:pt x="1044" y="468"/>
                    </a:lnTo>
                    <a:lnTo>
                      <a:pt x="1044" y="474"/>
                    </a:lnTo>
                    <a:lnTo>
                      <a:pt x="1044" y="481"/>
                    </a:lnTo>
                    <a:lnTo>
                      <a:pt x="1043" y="503"/>
                    </a:lnTo>
                    <a:lnTo>
                      <a:pt x="1038" y="532"/>
                    </a:lnTo>
                    <a:lnTo>
                      <a:pt x="1034" y="566"/>
                    </a:lnTo>
                    <a:lnTo>
                      <a:pt x="1027" y="600"/>
                    </a:lnTo>
                    <a:lnTo>
                      <a:pt x="1020" y="631"/>
                    </a:lnTo>
                    <a:lnTo>
                      <a:pt x="1012" y="659"/>
                    </a:lnTo>
                    <a:lnTo>
                      <a:pt x="1009" y="669"/>
                    </a:lnTo>
                    <a:lnTo>
                      <a:pt x="1004" y="676"/>
                    </a:lnTo>
                    <a:lnTo>
                      <a:pt x="1003" y="678"/>
                    </a:lnTo>
                    <a:lnTo>
                      <a:pt x="1001" y="680"/>
                    </a:lnTo>
                    <a:lnTo>
                      <a:pt x="999" y="681"/>
                    </a:lnTo>
                    <a:lnTo>
                      <a:pt x="996" y="681"/>
                    </a:lnTo>
                    <a:lnTo>
                      <a:pt x="978" y="676"/>
                    </a:lnTo>
                    <a:lnTo>
                      <a:pt x="976" y="674"/>
                    </a:lnTo>
                    <a:lnTo>
                      <a:pt x="975" y="690"/>
                    </a:lnTo>
                    <a:lnTo>
                      <a:pt x="970" y="726"/>
                    </a:lnTo>
                    <a:lnTo>
                      <a:pt x="966" y="748"/>
                    </a:lnTo>
                    <a:lnTo>
                      <a:pt x="961" y="767"/>
                    </a:lnTo>
                    <a:lnTo>
                      <a:pt x="958" y="776"/>
                    </a:lnTo>
                    <a:lnTo>
                      <a:pt x="954" y="784"/>
                    </a:lnTo>
                    <a:lnTo>
                      <a:pt x="950" y="791"/>
                    </a:lnTo>
                    <a:lnTo>
                      <a:pt x="947" y="796"/>
                    </a:lnTo>
                    <a:lnTo>
                      <a:pt x="931" y="812"/>
                    </a:lnTo>
                    <a:lnTo>
                      <a:pt x="919" y="825"/>
                    </a:lnTo>
                    <a:lnTo>
                      <a:pt x="913" y="832"/>
                    </a:lnTo>
                    <a:lnTo>
                      <a:pt x="910" y="835"/>
                    </a:lnTo>
                    <a:lnTo>
                      <a:pt x="907" y="867"/>
                    </a:lnTo>
                    <a:lnTo>
                      <a:pt x="943" y="865"/>
                    </a:lnTo>
                    <a:lnTo>
                      <a:pt x="943" y="867"/>
                    </a:lnTo>
                    <a:lnTo>
                      <a:pt x="943" y="874"/>
                    </a:lnTo>
                    <a:lnTo>
                      <a:pt x="945" y="883"/>
                    </a:lnTo>
                    <a:lnTo>
                      <a:pt x="949" y="896"/>
                    </a:lnTo>
                    <a:lnTo>
                      <a:pt x="952" y="903"/>
                    </a:lnTo>
                    <a:lnTo>
                      <a:pt x="957" y="910"/>
                    </a:lnTo>
                    <a:lnTo>
                      <a:pt x="961" y="917"/>
                    </a:lnTo>
                    <a:lnTo>
                      <a:pt x="968" y="925"/>
                    </a:lnTo>
                    <a:lnTo>
                      <a:pt x="976" y="933"/>
                    </a:lnTo>
                    <a:lnTo>
                      <a:pt x="985" y="940"/>
                    </a:lnTo>
                    <a:lnTo>
                      <a:pt x="996" y="947"/>
                    </a:lnTo>
                    <a:lnTo>
                      <a:pt x="1009" y="954"/>
                    </a:lnTo>
                    <a:lnTo>
                      <a:pt x="1044" y="970"/>
                    </a:lnTo>
                    <a:lnTo>
                      <a:pt x="1092" y="991"/>
                    </a:lnTo>
                    <a:lnTo>
                      <a:pt x="1150" y="1014"/>
                    </a:lnTo>
                    <a:lnTo>
                      <a:pt x="1212" y="1040"/>
                    </a:lnTo>
                    <a:lnTo>
                      <a:pt x="1274" y="1066"/>
                    </a:lnTo>
                    <a:lnTo>
                      <a:pt x="1332" y="1092"/>
                    </a:lnTo>
                    <a:lnTo>
                      <a:pt x="1358" y="1104"/>
                    </a:lnTo>
                    <a:lnTo>
                      <a:pt x="1380" y="1115"/>
                    </a:lnTo>
                    <a:lnTo>
                      <a:pt x="1401" y="1126"/>
                    </a:lnTo>
                    <a:lnTo>
                      <a:pt x="1415" y="1135"/>
                    </a:lnTo>
                    <a:lnTo>
                      <a:pt x="1428" y="1144"/>
                    </a:lnTo>
                    <a:lnTo>
                      <a:pt x="1439" y="1152"/>
                    </a:lnTo>
                    <a:lnTo>
                      <a:pt x="1448" y="1160"/>
                    </a:lnTo>
                    <a:lnTo>
                      <a:pt x="1456" y="1167"/>
                    </a:lnTo>
                    <a:lnTo>
                      <a:pt x="1463" y="1175"/>
                    </a:lnTo>
                    <a:lnTo>
                      <a:pt x="1468" y="1181"/>
                    </a:lnTo>
                    <a:lnTo>
                      <a:pt x="1473" y="1189"/>
                    </a:lnTo>
                    <a:lnTo>
                      <a:pt x="1476" y="1197"/>
                    </a:lnTo>
                    <a:lnTo>
                      <a:pt x="1478" y="1205"/>
                    </a:lnTo>
                    <a:lnTo>
                      <a:pt x="1481" y="1213"/>
                    </a:lnTo>
                    <a:lnTo>
                      <a:pt x="1482" y="1222"/>
                    </a:lnTo>
                    <a:lnTo>
                      <a:pt x="1482" y="1232"/>
                    </a:lnTo>
                    <a:lnTo>
                      <a:pt x="1482" y="1255"/>
                    </a:lnTo>
                    <a:lnTo>
                      <a:pt x="1481" y="1281"/>
                    </a:lnTo>
                    <a:lnTo>
                      <a:pt x="1478" y="1333"/>
                    </a:lnTo>
                    <a:lnTo>
                      <a:pt x="1477" y="1372"/>
                    </a:lnTo>
                    <a:lnTo>
                      <a:pt x="1475" y="1397"/>
                    </a:lnTo>
                    <a:lnTo>
                      <a:pt x="1475" y="1406"/>
                    </a:lnTo>
                    <a:lnTo>
                      <a:pt x="859" y="1412"/>
                    </a:lnTo>
                    <a:lnTo>
                      <a:pt x="822" y="1265"/>
                    </a:lnTo>
                    <a:lnTo>
                      <a:pt x="826" y="1242"/>
                    </a:lnTo>
                    <a:lnTo>
                      <a:pt x="828" y="1224"/>
                    </a:lnTo>
                    <a:lnTo>
                      <a:pt x="828" y="1210"/>
                    </a:lnTo>
                    <a:lnTo>
                      <a:pt x="827" y="1200"/>
                    </a:lnTo>
                    <a:lnTo>
                      <a:pt x="823" y="1191"/>
                    </a:lnTo>
                    <a:lnTo>
                      <a:pt x="820" y="1184"/>
                    </a:lnTo>
                    <a:lnTo>
                      <a:pt x="816" y="1179"/>
                    </a:lnTo>
                    <a:lnTo>
                      <a:pt x="810" y="1175"/>
                    </a:lnTo>
                    <a:lnTo>
                      <a:pt x="826" y="1158"/>
                    </a:lnTo>
                    <a:lnTo>
                      <a:pt x="842" y="1142"/>
                    </a:lnTo>
                    <a:lnTo>
                      <a:pt x="857" y="1125"/>
                    </a:lnTo>
                    <a:lnTo>
                      <a:pt x="874" y="1106"/>
                    </a:lnTo>
                    <a:lnTo>
                      <a:pt x="892" y="1083"/>
                    </a:lnTo>
                    <a:lnTo>
                      <a:pt x="914" y="1053"/>
                    </a:lnTo>
                    <a:lnTo>
                      <a:pt x="938" y="1015"/>
                    </a:lnTo>
                    <a:lnTo>
                      <a:pt x="966" y="968"/>
                    </a:lnTo>
                    <a:lnTo>
                      <a:pt x="943" y="989"/>
                    </a:lnTo>
                    <a:lnTo>
                      <a:pt x="921" y="1010"/>
                    </a:lnTo>
                    <a:lnTo>
                      <a:pt x="899" y="1030"/>
                    </a:lnTo>
                    <a:lnTo>
                      <a:pt x="877" y="1052"/>
                    </a:lnTo>
                    <a:lnTo>
                      <a:pt x="854" y="1072"/>
                    </a:lnTo>
                    <a:lnTo>
                      <a:pt x="831" y="1093"/>
                    </a:lnTo>
                    <a:lnTo>
                      <a:pt x="810" y="1114"/>
                    </a:lnTo>
                    <a:lnTo>
                      <a:pt x="787" y="1135"/>
                    </a:lnTo>
                    <a:lnTo>
                      <a:pt x="769" y="1130"/>
                    </a:lnTo>
                    <a:lnTo>
                      <a:pt x="751" y="1126"/>
                    </a:lnTo>
                    <a:lnTo>
                      <a:pt x="742" y="1125"/>
                    </a:lnTo>
                    <a:lnTo>
                      <a:pt x="733" y="1125"/>
                    </a:lnTo>
                    <a:lnTo>
                      <a:pt x="725" y="1126"/>
                    </a:lnTo>
                    <a:lnTo>
                      <a:pt x="716" y="1128"/>
                    </a:lnTo>
                    <a:lnTo>
                      <a:pt x="704" y="1125"/>
                    </a:lnTo>
                    <a:lnTo>
                      <a:pt x="693" y="1119"/>
                    </a:lnTo>
                    <a:lnTo>
                      <a:pt x="681" y="1114"/>
                    </a:lnTo>
                    <a:lnTo>
                      <a:pt x="670" y="1107"/>
                    </a:lnTo>
                    <a:lnTo>
                      <a:pt x="646" y="1091"/>
                    </a:lnTo>
                    <a:lnTo>
                      <a:pt x="624" y="1072"/>
                    </a:lnTo>
                    <a:lnTo>
                      <a:pt x="601" y="1052"/>
                    </a:lnTo>
                    <a:lnTo>
                      <a:pt x="577" y="1029"/>
                    </a:lnTo>
                    <a:lnTo>
                      <a:pt x="555" y="1005"/>
                    </a:lnTo>
                    <a:lnTo>
                      <a:pt x="531" y="980"/>
                    </a:lnTo>
                    <a:lnTo>
                      <a:pt x="549" y="1009"/>
                    </a:lnTo>
                    <a:lnTo>
                      <a:pt x="566" y="1037"/>
                    </a:lnTo>
                    <a:lnTo>
                      <a:pt x="584" y="1064"/>
                    </a:lnTo>
                    <a:lnTo>
                      <a:pt x="603" y="1090"/>
                    </a:lnTo>
                    <a:lnTo>
                      <a:pt x="623" y="1114"/>
                    </a:lnTo>
                    <a:lnTo>
                      <a:pt x="642" y="1136"/>
                    </a:lnTo>
                    <a:lnTo>
                      <a:pt x="653" y="1145"/>
                    </a:lnTo>
                    <a:lnTo>
                      <a:pt x="663" y="1154"/>
                    </a:lnTo>
                    <a:lnTo>
                      <a:pt x="674" y="1163"/>
                    </a:lnTo>
                    <a:lnTo>
                      <a:pt x="686" y="1170"/>
                    </a:lnTo>
                    <a:lnTo>
                      <a:pt x="681" y="1180"/>
                    </a:lnTo>
                    <a:lnTo>
                      <a:pt x="677" y="1191"/>
                    </a:lnTo>
                    <a:lnTo>
                      <a:pt x="674" y="1200"/>
                    </a:lnTo>
                    <a:lnTo>
                      <a:pt x="673" y="1209"/>
                    </a:lnTo>
                    <a:lnTo>
                      <a:pt x="673" y="1218"/>
                    </a:lnTo>
                    <a:lnTo>
                      <a:pt x="673" y="1226"/>
                    </a:lnTo>
                    <a:lnTo>
                      <a:pt x="676" y="1232"/>
                    </a:lnTo>
                    <a:lnTo>
                      <a:pt x="678" y="1239"/>
                    </a:lnTo>
                    <a:lnTo>
                      <a:pt x="680" y="1246"/>
                    </a:lnTo>
                    <a:lnTo>
                      <a:pt x="683" y="1251"/>
                    </a:lnTo>
                    <a:lnTo>
                      <a:pt x="688" y="1257"/>
                    </a:lnTo>
                    <a:lnTo>
                      <a:pt x="691" y="1262"/>
                    </a:lnTo>
                    <a:lnTo>
                      <a:pt x="700" y="1270"/>
                    </a:lnTo>
                    <a:lnTo>
                      <a:pt x="709" y="1275"/>
                    </a:lnTo>
                    <a:lnTo>
                      <a:pt x="702" y="1308"/>
                    </a:lnTo>
                    <a:lnTo>
                      <a:pt x="695" y="1342"/>
                    </a:lnTo>
                    <a:lnTo>
                      <a:pt x="689" y="1377"/>
                    </a:lnTo>
                    <a:lnTo>
                      <a:pt x="682" y="1412"/>
                    </a:lnTo>
                    <a:lnTo>
                      <a:pt x="7" y="1406"/>
                    </a:lnTo>
                    <a:lnTo>
                      <a:pt x="7" y="1397"/>
                    </a:lnTo>
                    <a:lnTo>
                      <a:pt x="6" y="1372"/>
                    </a:lnTo>
                    <a:lnTo>
                      <a:pt x="4" y="1333"/>
                    </a:lnTo>
                    <a:lnTo>
                      <a:pt x="1" y="1281"/>
                    </a:lnTo>
                    <a:lnTo>
                      <a:pt x="0" y="1255"/>
                    </a:lnTo>
                    <a:lnTo>
                      <a:pt x="0" y="1232"/>
                    </a:lnTo>
                    <a:lnTo>
                      <a:pt x="0" y="1222"/>
                    </a:lnTo>
                    <a:lnTo>
                      <a:pt x="1" y="1213"/>
                    </a:lnTo>
                    <a:lnTo>
                      <a:pt x="4" y="1205"/>
                    </a:lnTo>
                    <a:lnTo>
                      <a:pt x="6" y="1197"/>
                    </a:lnTo>
                    <a:lnTo>
                      <a:pt x="9" y="1189"/>
                    </a:lnTo>
                    <a:lnTo>
                      <a:pt x="14" y="1181"/>
                    </a:lnTo>
                    <a:lnTo>
                      <a:pt x="20" y="1175"/>
                    </a:lnTo>
                    <a:lnTo>
                      <a:pt x="26" y="1167"/>
                    </a:lnTo>
                    <a:lnTo>
                      <a:pt x="34" y="1160"/>
                    </a:lnTo>
                    <a:lnTo>
                      <a:pt x="43" y="1152"/>
                    </a:lnTo>
                    <a:lnTo>
                      <a:pt x="55" y="1144"/>
                    </a:lnTo>
                    <a:lnTo>
                      <a:pt x="67" y="1135"/>
                    </a:lnTo>
                    <a:lnTo>
                      <a:pt x="82" y="1126"/>
                    </a:lnTo>
                    <a:lnTo>
                      <a:pt x="102" y="1115"/>
                    </a:lnTo>
                    <a:lnTo>
                      <a:pt x="125" y="1104"/>
                    </a:lnTo>
                    <a:lnTo>
                      <a:pt x="150" y="1092"/>
                    </a:lnTo>
                    <a:lnTo>
                      <a:pt x="208" y="1066"/>
                    </a:lnTo>
                    <a:lnTo>
                      <a:pt x="270" y="1040"/>
                    </a:lnTo>
                    <a:lnTo>
                      <a:pt x="332" y="1014"/>
                    </a:lnTo>
                    <a:lnTo>
                      <a:pt x="390" y="991"/>
                    </a:lnTo>
                    <a:lnTo>
                      <a:pt x="438" y="970"/>
                    </a:lnTo>
                    <a:lnTo>
                      <a:pt x="473" y="954"/>
                    </a:lnTo>
                    <a:lnTo>
                      <a:pt x="486" y="947"/>
                    </a:lnTo>
                    <a:lnTo>
                      <a:pt x="497" y="940"/>
                    </a:lnTo>
                    <a:lnTo>
                      <a:pt x="506" y="933"/>
                    </a:lnTo>
                    <a:lnTo>
                      <a:pt x="514" y="925"/>
                    </a:lnTo>
                    <a:lnTo>
                      <a:pt x="521" y="917"/>
                    </a:lnTo>
                    <a:lnTo>
                      <a:pt x="525" y="910"/>
                    </a:lnTo>
                    <a:lnTo>
                      <a:pt x="530" y="903"/>
                    </a:lnTo>
                    <a:lnTo>
                      <a:pt x="533" y="896"/>
                    </a:lnTo>
                    <a:lnTo>
                      <a:pt x="537" y="883"/>
                    </a:lnTo>
                    <a:lnTo>
                      <a:pt x="539" y="874"/>
                    </a:lnTo>
                    <a:lnTo>
                      <a:pt x="539" y="867"/>
                    </a:lnTo>
                    <a:lnTo>
                      <a:pt x="539" y="865"/>
                    </a:lnTo>
                    <a:lnTo>
                      <a:pt x="575" y="867"/>
                    </a:lnTo>
                    <a:lnTo>
                      <a:pt x="572" y="835"/>
                    </a:lnTo>
                    <a:lnTo>
                      <a:pt x="569" y="832"/>
                    </a:lnTo>
                    <a:lnTo>
                      <a:pt x="563" y="825"/>
                    </a:lnTo>
                    <a:lnTo>
                      <a:pt x="551" y="812"/>
                    </a:lnTo>
                    <a:lnTo>
                      <a:pt x="537" y="796"/>
                    </a:lnTo>
                    <a:lnTo>
                      <a:pt x="532" y="791"/>
                    </a:lnTo>
                    <a:lnTo>
                      <a:pt x="528" y="784"/>
                    </a:lnTo>
                    <a:lnTo>
                      <a:pt x="524" y="776"/>
                    </a:lnTo>
                    <a:lnTo>
                      <a:pt x="521" y="767"/>
                    </a:lnTo>
                    <a:lnTo>
                      <a:pt x="516" y="748"/>
                    </a:lnTo>
                    <a:lnTo>
                      <a:pt x="512" y="726"/>
                    </a:lnTo>
                    <a:lnTo>
                      <a:pt x="507" y="690"/>
                    </a:lnTo>
                    <a:lnTo>
                      <a:pt x="506" y="674"/>
                    </a:lnTo>
                    <a:lnTo>
                      <a:pt x="504" y="676"/>
                    </a:lnTo>
                    <a:lnTo>
                      <a:pt x="486" y="681"/>
                    </a:lnTo>
                    <a:lnTo>
                      <a:pt x="484" y="681"/>
                    </a:lnTo>
                    <a:lnTo>
                      <a:pt x="481" y="680"/>
                    </a:lnTo>
                    <a:lnTo>
                      <a:pt x="479" y="678"/>
                    </a:lnTo>
                    <a:lnTo>
                      <a:pt x="478" y="676"/>
                    </a:lnTo>
                    <a:lnTo>
                      <a:pt x="473" y="669"/>
                    </a:lnTo>
                    <a:lnTo>
                      <a:pt x="470" y="659"/>
                    </a:lnTo>
                    <a:lnTo>
                      <a:pt x="462" y="631"/>
                    </a:lnTo>
                    <a:lnTo>
                      <a:pt x="455" y="600"/>
                    </a:lnTo>
                    <a:lnTo>
                      <a:pt x="449" y="566"/>
                    </a:lnTo>
                    <a:lnTo>
                      <a:pt x="444" y="532"/>
                    </a:lnTo>
                    <a:lnTo>
                      <a:pt x="440" y="503"/>
                    </a:lnTo>
                    <a:lnTo>
                      <a:pt x="438" y="481"/>
                    </a:lnTo>
                    <a:lnTo>
                      <a:pt x="438" y="476"/>
                    </a:lnTo>
                    <a:lnTo>
                      <a:pt x="438" y="471"/>
                    </a:lnTo>
                    <a:lnTo>
                      <a:pt x="440" y="468"/>
                    </a:lnTo>
                    <a:lnTo>
                      <a:pt x="441" y="464"/>
                    </a:lnTo>
                    <a:lnTo>
                      <a:pt x="442" y="462"/>
                    </a:lnTo>
                    <a:lnTo>
                      <a:pt x="444" y="460"/>
                    </a:lnTo>
                    <a:lnTo>
                      <a:pt x="446" y="459"/>
                    </a:lnTo>
                    <a:lnTo>
                      <a:pt x="450" y="459"/>
                    </a:lnTo>
                    <a:lnTo>
                      <a:pt x="455" y="459"/>
                    </a:lnTo>
                    <a:lnTo>
                      <a:pt x="461" y="460"/>
                    </a:lnTo>
                    <a:lnTo>
                      <a:pt x="467" y="462"/>
                    </a:lnTo>
                    <a:lnTo>
                      <a:pt x="471" y="464"/>
                    </a:lnTo>
                    <a:lnTo>
                      <a:pt x="467" y="454"/>
                    </a:lnTo>
                    <a:lnTo>
                      <a:pt x="461" y="444"/>
                    </a:lnTo>
                    <a:lnTo>
                      <a:pt x="455" y="432"/>
                    </a:lnTo>
                    <a:lnTo>
                      <a:pt x="450" y="419"/>
                    </a:lnTo>
                    <a:lnTo>
                      <a:pt x="446" y="408"/>
                    </a:lnTo>
                    <a:lnTo>
                      <a:pt x="443" y="394"/>
                    </a:lnTo>
                    <a:lnTo>
                      <a:pt x="440" y="377"/>
                    </a:lnTo>
                    <a:lnTo>
                      <a:pt x="438" y="359"/>
                    </a:lnTo>
                    <a:lnTo>
                      <a:pt x="437" y="338"/>
                    </a:lnTo>
                    <a:lnTo>
                      <a:pt x="436" y="316"/>
                    </a:lnTo>
                    <a:lnTo>
                      <a:pt x="437" y="294"/>
                    </a:lnTo>
                    <a:lnTo>
                      <a:pt x="438" y="270"/>
                    </a:lnTo>
                    <a:lnTo>
                      <a:pt x="440" y="246"/>
                    </a:lnTo>
                    <a:lnTo>
                      <a:pt x="442" y="224"/>
                    </a:lnTo>
                    <a:lnTo>
                      <a:pt x="445" y="200"/>
                    </a:lnTo>
                    <a:lnTo>
                      <a:pt x="449" y="179"/>
                    </a:lnTo>
                    <a:lnTo>
                      <a:pt x="453" y="158"/>
                    </a:lnTo>
                    <a:lnTo>
                      <a:pt x="459" y="140"/>
                    </a:lnTo>
                    <a:lnTo>
                      <a:pt x="464" y="123"/>
                    </a:lnTo>
                    <a:lnTo>
                      <a:pt x="471" y="110"/>
                    </a:lnTo>
                    <a:lnTo>
                      <a:pt x="476" y="103"/>
                    </a:lnTo>
                    <a:lnTo>
                      <a:pt x="480" y="96"/>
                    </a:lnTo>
                    <a:lnTo>
                      <a:pt x="485" y="90"/>
                    </a:lnTo>
                    <a:lnTo>
                      <a:pt x="489" y="86"/>
                    </a:lnTo>
                    <a:lnTo>
                      <a:pt x="495" y="83"/>
                    </a:lnTo>
                    <a:lnTo>
                      <a:pt x="499" y="80"/>
                    </a:lnTo>
                    <a:lnTo>
                      <a:pt x="505" y="78"/>
                    </a:lnTo>
                    <a:lnTo>
                      <a:pt x="510" y="77"/>
                    </a:lnTo>
                    <a:lnTo>
                      <a:pt x="520" y="76"/>
                    </a:lnTo>
                    <a:lnTo>
                      <a:pt x="529" y="77"/>
                    </a:lnTo>
                    <a:lnTo>
                      <a:pt x="538" y="79"/>
                    </a:lnTo>
                    <a:lnTo>
                      <a:pt x="546" y="81"/>
                    </a:lnTo>
                    <a:lnTo>
                      <a:pt x="557" y="69"/>
                    </a:lnTo>
                    <a:lnTo>
                      <a:pt x="568" y="57"/>
                    </a:lnTo>
                    <a:lnTo>
                      <a:pt x="577" y="49"/>
                    </a:lnTo>
                    <a:lnTo>
                      <a:pt x="585" y="41"/>
                    </a:lnTo>
                    <a:lnTo>
                      <a:pt x="594" y="35"/>
                    </a:lnTo>
                    <a:lnTo>
                      <a:pt x="604" y="28"/>
                    </a:lnTo>
                    <a:lnTo>
                      <a:pt x="615" y="24"/>
                    </a:lnTo>
                    <a:lnTo>
                      <a:pt x="625" y="19"/>
                    </a:lnTo>
                    <a:lnTo>
                      <a:pt x="636" y="15"/>
                    </a:lnTo>
                    <a:lnTo>
                      <a:pt x="647" y="11"/>
                    </a:lnTo>
                    <a:lnTo>
                      <a:pt x="670" y="6"/>
                    </a:lnTo>
                    <a:lnTo>
                      <a:pt x="694" y="2"/>
                    </a:lnTo>
                    <a:lnTo>
                      <a:pt x="717" y="1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8" name="Freeform 285"/>
              <p:cNvSpPr>
                <a:spLocks/>
              </p:cNvSpPr>
              <p:nvPr/>
            </p:nvSpPr>
            <p:spPr bwMode="auto">
              <a:xfrm>
                <a:off x="5576760" y="4839822"/>
                <a:ext cx="290767" cy="324238"/>
              </a:xfrm>
              <a:custGeom>
                <a:avLst/>
                <a:gdLst>
                  <a:gd name="T0" fmla="*/ 427 w 909"/>
                  <a:gd name="T1" fmla="*/ 4 h 1016"/>
                  <a:gd name="T2" fmla="*/ 481 w 909"/>
                  <a:gd name="T3" fmla="*/ 25 h 1016"/>
                  <a:gd name="T4" fmla="*/ 521 w 909"/>
                  <a:gd name="T5" fmla="*/ 64 h 1016"/>
                  <a:gd name="T6" fmla="*/ 561 w 909"/>
                  <a:gd name="T7" fmla="*/ 122 h 1016"/>
                  <a:gd name="T8" fmla="*/ 579 w 909"/>
                  <a:gd name="T9" fmla="*/ 170 h 1016"/>
                  <a:gd name="T10" fmla="*/ 583 w 909"/>
                  <a:gd name="T11" fmla="*/ 225 h 1016"/>
                  <a:gd name="T12" fmla="*/ 565 w 909"/>
                  <a:gd name="T13" fmla="*/ 334 h 1016"/>
                  <a:gd name="T14" fmla="*/ 583 w 909"/>
                  <a:gd name="T15" fmla="*/ 330 h 1016"/>
                  <a:gd name="T16" fmla="*/ 592 w 909"/>
                  <a:gd name="T17" fmla="*/ 334 h 1016"/>
                  <a:gd name="T18" fmla="*/ 590 w 909"/>
                  <a:gd name="T19" fmla="*/ 383 h 1016"/>
                  <a:gd name="T20" fmla="*/ 568 w 909"/>
                  <a:gd name="T21" fmla="*/ 481 h 1016"/>
                  <a:gd name="T22" fmla="*/ 547 w 909"/>
                  <a:gd name="T23" fmla="*/ 487 h 1016"/>
                  <a:gd name="T24" fmla="*/ 538 w 909"/>
                  <a:gd name="T25" fmla="*/ 538 h 1016"/>
                  <a:gd name="T26" fmla="*/ 526 w 909"/>
                  <a:gd name="T27" fmla="*/ 570 h 1016"/>
                  <a:gd name="T28" fmla="*/ 496 w 909"/>
                  <a:gd name="T29" fmla="*/ 624 h 1016"/>
                  <a:gd name="T30" fmla="*/ 527 w 909"/>
                  <a:gd name="T31" fmla="*/ 650 h 1016"/>
                  <a:gd name="T32" fmla="*/ 544 w 909"/>
                  <a:gd name="T33" fmla="*/ 672 h 1016"/>
                  <a:gd name="T34" fmla="*/ 594 w 909"/>
                  <a:gd name="T35" fmla="*/ 699 h 1016"/>
                  <a:gd name="T36" fmla="*/ 760 w 909"/>
                  <a:gd name="T37" fmla="*/ 768 h 1016"/>
                  <a:gd name="T38" fmla="*/ 850 w 909"/>
                  <a:gd name="T39" fmla="*/ 811 h 1016"/>
                  <a:gd name="T40" fmla="*/ 896 w 909"/>
                  <a:gd name="T41" fmla="*/ 846 h 1016"/>
                  <a:gd name="T42" fmla="*/ 908 w 909"/>
                  <a:gd name="T43" fmla="*/ 874 h 1016"/>
                  <a:gd name="T44" fmla="*/ 907 w 909"/>
                  <a:gd name="T45" fmla="*/ 960 h 1016"/>
                  <a:gd name="T46" fmla="*/ 455 w 909"/>
                  <a:gd name="T47" fmla="*/ 1016 h 1016"/>
                  <a:gd name="T48" fmla="*/ 447 w 909"/>
                  <a:gd name="T49" fmla="*/ 954 h 1016"/>
                  <a:gd name="T50" fmla="*/ 444 w 909"/>
                  <a:gd name="T51" fmla="*/ 881 h 1016"/>
                  <a:gd name="T52" fmla="*/ 438 w 909"/>
                  <a:gd name="T53" fmla="*/ 852 h 1016"/>
                  <a:gd name="T54" fmla="*/ 476 w 909"/>
                  <a:gd name="T55" fmla="*/ 799 h 1016"/>
                  <a:gd name="T56" fmla="*/ 538 w 909"/>
                  <a:gd name="T57" fmla="*/ 706 h 1016"/>
                  <a:gd name="T58" fmla="*/ 416 w 909"/>
                  <a:gd name="T59" fmla="*/ 819 h 1016"/>
                  <a:gd name="T60" fmla="*/ 380 w 909"/>
                  <a:gd name="T61" fmla="*/ 813 h 1016"/>
                  <a:gd name="T62" fmla="*/ 351 w 909"/>
                  <a:gd name="T63" fmla="*/ 808 h 1016"/>
                  <a:gd name="T64" fmla="*/ 304 w 909"/>
                  <a:gd name="T65" fmla="*/ 777 h 1016"/>
                  <a:gd name="T66" fmla="*/ 241 w 909"/>
                  <a:gd name="T67" fmla="*/ 714 h 1016"/>
                  <a:gd name="T68" fmla="*/ 290 w 909"/>
                  <a:gd name="T69" fmla="*/ 788 h 1016"/>
                  <a:gd name="T70" fmla="*/ 347 w 909"/>
                  <a:gd name="T71" fmla="*/ 843 h 1016"/>
                  <a:gd name="T72" fmla="*/ 338 w 909"/>
                  <a:gd name="T73" fmla="*/ 869 h 1016"/>
                  <a:gd name="T74" fmla="*/ 341 w 909"/>
                  <a:gd name="T75" fmla="*/ 891 h 1016"/>
                  <a:gd name="T76" fmla="*/ 363 w 909"/>
                  <a:gd name="T77" fmla="*/ 915 h 1016"/>
                  <a:gd name="T78" fmla="*/ 278 w 909"/>
                  <a:gd name="T79" fmla="*/ 881 h 1016"/>
                  <a:gd name="T80" fmla="*/ 78 w 909"/>
                  <a:gd name="T81" fmla="*/ 797 h 1016"/>
                  <a:gd name="T82" fmla="*/ 54 w 909"/>
                  <a:gd name="T83" fmla="*/ 742 h 1016"/>
                  <a:gd name="T84" fmla="*/ 151 w 909"/>
                  <a:gd name="T85" fmla="*/ 701 h 1016"/>
                  <a:gd name="T86" fmla="*/ 200 w 909"/>
                  <a:gd name="T87" fmla="*/ 676 h 1016"/>
                  <a:gd name="T88" fmla="*/ 220 w 909"/>
                  <a:gd name="T89" fmla="*/ 655 h 1016"/>
                  <a:gd name="T90" fmla="*/ 230 w 909"/>
                  <a:gd name="T91" fmla="*/ 622 h 1016"/>
                  <a:gd name="T92" fmla="*/ 228 w 909"/>
                  <a:gd name="T93" fmla="*/ 574 h 1016"/>
                  <a:gd name="T94" fmla="*/ 217 w 909"/>
                  <a:gd name="T95" fmla="*/ 552 h 1016"/>
                  <a:gd name="T96" fmla="*/ 207 w 909"/>
                  <a:gd name="T97" fmla="*/ 485 h 1016"/>
                  <a:gd name="T98" fmla="*/ 185 w 909"/>
                  <a:gd name="T99" fmla="*/ 487 h 1016"/>
                  <a:gd name="T100" fmla="*/ 170 w 909"/>
                  <a:gd name="T101" fmla="*/ 432 h 1016"/>
                  <a:gd name="T102" fmla="*/ 159 w 909"/>
                  <a:gd name="T103" fmla="*/ 334 h 1016"/>
                  <a:gd name="T104" fmla="*/ 174 w 909"/>
                  <a:gd name="T105" fmla="*/ 331 h 1016"/>
                  <a:gd name="T106" fmla="*/ 166 w 909"/>
                  <a:gd name="T107" fmla="*/ 301 h 1016"/>
                  <a:gd name="T108" fmla="*/ 157 w 909"/>
                  <a:gd name="T109" fmla="*/ 258 h 1016"/>
                  <a:gd name="T110" fmla="*/ 165 w 909"/>
                  <a:gd name="T111" fmla="*/ 129 h 1016"/>
                  <a:gd name="T112" fmla="*/ 181 w 909"/>
                  <a:gd name="T113" fmla="*/ 79 h 1016"/>
                  <a:gd name="T114" fmla="*/ 209 w 909"/>
                  <a:gd name="T115" fmla="*/ 55 h 1016"/>
                  <a:gd name="T116" fmla="*/ 235 w 909"/>
                  <a:gd name="T117" fmla="*/ 59 h 1016"/>
                  <a:gd name="T118" fmla="*/ 263 w 909"/>
                  <a:gd name="T119" fmla="*/ 29 h 1016"/>
                  <a:gd name="T120" fmla="*/ 307 w 909"/>
                  <a:gd name="T121" fmla="*/ 8 h 1016"/>
                  <a:gd name="T122" fmla="*/ 376 w 909"/>
                  <a:gd name="T123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09" h="1016">
                    <a:moveTo>
                      <a:pt x="376" y="0"/>
                    </a:moveTo>
                    <a:lnTo>
                      <a:pt x="393" y="0"/>
                    </a:lnTo>
                    <a:lnTo>
                      <a:pt x="410" y="1"/>
                    </a:lnTo>
                    <a:lnTo>
                      <a:pt x="427" y="4"/>
                    </a:lnTo>
                    <a:lnTo>
                      <a:pt x="444" y="8"/>
                    </a:lnTo>
                    <a:lnTo>
                      <a:pt x="460" y="13"/>
                    </a:lnTo>
                    <a:lnTo>
                      <a:pt x="474" y="20"/>
                    </a:lnTo>
                    <a:lnTo>
                      <a:pt x="481" y="25"/>
                    </a:lnTo>
                    <a:lnTo>
                      <a:pt x="488" y="29"/>
                    </a:lnTo>
                    <a:lnTo>
                      <a:pt x="494" y="35"/>
                    </a:lnTo>
                    <a:lnTo>
                      <a:pt x="500" y="40"/>
                    </a:lnTo>
                    <a:lnTo>
                      <a:pt x="521" y="64"/>
                    </a:lnTo>
                    <a:lnTo>
                      <a:pt x="540" y="87"/>
                    </a:lnTo>
                    <a:lnTo>
                      <a:pt x="548" y="98"/>
                    </a:lnTo>
                    <a:lnTo>
                      <a:pt x="555" y="110"/>
                    </a:lnTo>
                    <a:lnTo>
                      <a:pt x="561" y="122"/>
                    </a:lnTo>
                    <a:lnTo>
                      <a:pt x="567" y="133"/>
                    </a:lnTo>
                    <a:lnTo>
                      <a:pt x="572" y="145"/>
                    </a:lnTo>
                    <a:lnTo>
                      <a:pt x="576" y="158"/>
                    </a:lnTo>
                    <a:lnTo>
                      <a:pt x="579" y="170"/>
                    </a:lnTo>
                    <a:lnTo>
                      <a:pt x="582" y="183"/>
                    </a:lnTo>
                    <a:lnTo>
                      <a:pt x="583" y="196"/>
                    </a:lnTo>
                    <a:lnTo>
                      <a:pt x="583" y="210"/>
                    </a:lnTo>
                    <a:lnTo>
                      <a:pt x="583" y="225"/>
                    </a:lnTo>
                    <a:lnTo>
                      <a:pt x="582" y="239"/>
                    </a:lnTo>
                    <a:lnTo>
                      <a:pt x="574" y="289"/>
                    </a:lnTo>
                    <a:lnTo>
                      <a:pt x="568" y="319"/>
                    </a:lnTo>
                    <a:lnTo>
                      <a:pt x="565" y="334"/>
                    </a:lnTo>
                    <a:lnTo>
                      <a:pt x="564" y="337"/>
                    </a:lnTo>
                    <a:lnTo>
                      <a:pt x="569" y="335"/>
                    </a:lnTo>
                    <a:lnTo>
                      <a:pt x="579" y="330"/>
                    </a:lnTo>
                    <a:lnTo>
                      <a:pt x="583" y="330"/>
                    </a:lnTo>
                    <a:lnTo>
                      <a:pt x="585" y="330"/>
                    </a:lnTo>
                    <a:lnTo>
                      <a:pt x="588" y="331"/>
                    </a:lnTo>
                    <a:lnTo>
                      <a:pt x="591" y="332"/>
                    </a:lnTo>
                    <a:lnTo>
                      <a:pt x="592" y="334"/>
                    </a:lnTo>
                    <a:lnTo>
                      <a:pt x="593" y="336"/>
                    </a:lnTo>
                    <a:lnTo>
                      <a:pt x="594" y="341"/>
                    </a:lnTo>
                    <a:lnTo>
                      <a:pt x="594" y="346"/>
                    </a:lnTo>
                    <a:lnTo>
                      <a:pt x="590" y="383"/>
                    </a:lnTo>
                    <a:lnTo>
                      <a:pt x="582" y="432"/>
                    </a:lnTo>
                    <a:lnTo>
                      <a:pt x="577" y="455"/>
                    </a:lnTo>
                    <a:lnTo>
                      <a:pt x="572" y="474"/>
                    </a:lnTo>
                    <a:lnTo>
                      <a:pt x="568" y="481"/>
                    </a:lnTo>
                    <a:lnTo>
                      <a:pt x="566" y="487"/>
                    </a:lnTo>
                    <a:lnTo>
                      <a:pt x="562" y="489"/>
                    </a:lnTo>
                    <a:lnTo>
                      <a:pt x="560" y="490"/>
                    </a:lnTo>
                    <a:lnTo>
                      <a:pt x="547" y="487"/>
                    </a:lnTo>
                    <a:lnTo>
                      <a:pt x="544" y="485"/>
                    </a:lnTo>
                    <a:lnTo>
                      <a:pt x="543" y="497"/>
                    </a:lnTo>
                    <a:lnTo>
                      <a:pt x="541" y="523"/>
                    </a:lnTo>
                    <a:lnTo>
                      <a:pt x="538" y="538"/>
                    </a:lnTo>
                    <a:lnTo>
                      <a:pt x="534" y="552"/>
                    </a:lnTo>
                    <a:lnTo>
                      <a:pt x="532" y="559"/>
                    </a:lnTo>
                    <a:lnTo>
                      <a:pt x="530" y="564"/>
                    </a:lnTo>
                    <a:lnTo>
                      <a:pt x="526" y="570"/>
                    </a:lnTo>
                    <a:lnTo>
                      <a:pt x="523" y="574"/>
                    </a:lnTo>
                    <a:lnTo>
                      <a:pt x="504" y="594"/>
                    </a:lnTo>
                    <a:lnTo>
                      <a:pt x="498" y="602"/>
                    </a:lnTo>
                    <a:lnTo>
                      <a:pt x="496" y="624"/>
                    </a:lnTo>
                    <a:lnTo>
                      <a:pt x="521" y="622"/>
                    </a:lnTo>
                    <a:lnTo>
                      <a:pt x="522" y="629"/>
                    </a:lnTo>
                    <a:lnTo>
                      <a:pt x="525" y="645"/>
                    </a:lnTo>
                    <a:lnTo>
                      <a:pt x="527" y="650"/>
                    </a:lnTo>
                    <a:lnTo>
                      <a:pt x="531" y="655"/>
                    </a:lnTo>
                    <a:lnTo>
                      <a:pt x="534" y="660"/>
                    </a:lnTo>
                    <a:lnTo>
                      <a:pt x="539" y="666"/>
                    </a:lnTo>
                    <a:lnTo>
                      <a:pt x="544" y="672"/>
                    </a:lnTo>
                    <a:lnTo>
                      <a:pt x="551" y="676"/>
                    </a:lnTo>
                    <a:lnTo>
                      <a:pt x="559" y="682"/>
                    </a:lnTo>
                    <a:lnTo>
                      <a:pt x="568" y="686"/>
                    </a:lnTo>
                    <a:lnTo>
                      <a:pt x="594" y="699"/>
                    </a:lnTo>
                    <a:lnTo>
                      <a:pt x="629" y="714"/>
                    </a:lnTo>
                    <a:lnTo>
                      <a:pt x="670" y="730"/>
                    </a:lnTo>
                    <a:lnTo>
                      <a:pt x="715" y="749"/>
                    </a:lnTo>
                    <a:lnTo>
                      <a:pt x="760" y="768"/>
                    </a:lnTo>
                    <a:lnTo>
                      <a:pt x="802" y="786"/>
                    </a:lnTo>
                    <a:lnTo>
                      <a:pt x="820" y="795"/>
                    </a:lnTo>
                    <a:lnTo>
                      <a:pt x="837" y="803"/>
                    </a:lnTo>
                    <a:lnTo>
                      <a:pt x="850" y="811"/>
                    </a:lnTo>
                    <a:lnTo>
                      <a:pt x="862" y="817"/>
                    </a:lnTo>
                    <a:lnTo>
                      <a:pt x="879" y="830"/>
                    </a:lnTo>
                    <a:lnTo>
                      <a:pt x="891" y="840"/>
                    </a:lnTo>
                    <a:lnTo>
                      <a:pt x="896" y="846"/>
                    </a:lnTo>
                    <a:lnTo>
                      <a:pt x="900" y="851"/>
                    </a:lnTo>
                    <a:lnTo>
                      <a:pt x="902" y="856"/>
                    </a:lnTo>
                    <a:lnTo>
                      <a:pt x="906" y="861"/>
                    </a:lnTo>
                    <a:lnTo>
                      <a:pt x="908" y="874"/>
                    </a:lnTo>
                    <a:lnTo>
                      <a:pt x="909" y="887"/>
                    </a:lnTo>
                    <a:lnTo>
                      <a:pt x="909" y="903"/>
                    </a:lnTo>
                    <a:lnTo>
                      <a:pt x="909" y="922"/>
                    </a:lnTo>
                    <a:lnTo>
                      <a:pt x="907" y="960"/>
                    </a:lnTo>
                    <a:lnTo>
                      <a:pt x="906" y="988"/>
                    </a:lnTo>
                    <a:lnTo>
                      <a:pt x="905" y="1006"/>
                    </a:lnTo>
                    <a:lnTo>
                      <a:pt x="905" y="1013"/>
                    </a:lnTo>
                    <a:lnTo>
                      <a:pt x="455" y="1016"/>
                    </a:lnTo>
                    <a:lnTo>
                      <a:pt x="453" y="1005"/>
                    </a:lnTo>
                    <a:lnTo>
                      <a:pt x="450" y="995"/>
                    </a:lnTo>
                    <a:lnTo>
                      <a:pt x="448" y="974"/>
                    </a:lnTo>
                    <a:lnTo>
                      <a:pt x="447" y="954"/>
                    </a:lnTo>
                    <a:lnTo>
                      <a:pt x="445" y="933"/>
                    </a:lnTo>
                    <a:lnTo>
                      <a:pt x="441" y="908"/>
                    </a:lnTo>
                    <a:lnTo>
                      <a:pt x="443" y="893"/>
                    </a:lnTo>
                    <a:lnTo>
                      <a:pt x="444" y="881"/>
                    </a:lnTo>
                    <a:lnTo>
                      <a:pt x="444" y="871"/>
                    </a:lnTo>
                    <a:lnTo>
                      <a:pt x="443" y="863"/>
                    </a:lnTo>
                    <a:lnTo>
                      <a:pt x="441" y="857"/>
                    </a:lnTo>
                    <a:lnTo>
                      <a:pt x="438" y="852"/>
                    </a:lnTo>
                    <a:lnTo>
                      <a:pt x="435" y="849"/>
                    </a:lnTo>
                    <a:lnTo>
                      <a:pt x="431" y="846"/>
                    </a:lnTo>
                    <a:lnTo>
                      <a:pt x="453" y="824"/>
                    </a:lnTo>
                    <a:lnTo>
                      <a:pt x="476" y="799"/>
                    </a:lnTo>
                    <a:lnTo>
                      <a:pt x="488" y="784"/>
                    </a:lnTo>
                    <a:lnTo>
                      <a:pt x="503" y="763"/>
                    </a:lnTo>
                    <a:lnTo>
                      <a:pt x="518" y="737"/>
                    </a:lnTo>
                    <a:lnTo>
                      <a:pt x="538" y="706"/>
                    </a:lnTo>
                    <a:lnTo>
                      <a:pt x="507" y="734"/>
                    </a:lnTo>
                    <a:lnTo>
                      <a:pt x="477" y="762"/>
                    </a:lnTo>
                    <a:lnTo>
                      <a:pt x="446" y="790"/>
                    </a:lnTo>
                    <a:lnTo>
                      <a:pt x="416" y="819"/>
                    </a:lnTo>
                    <a:lnTo>
                      <a:pt x="403" y="815"/>
                    </a:lnTo>
                    <a:lnTo>
                      <a:pt x="391" y="813"/>
                    </a:lnTo>
                    <a:lnTo>
                      <a:pt x="385" y="813"/>
                    </a:lnTo>
                    <a:lnTo>
                      <a:pt x="380" y="813"/>
                    </a:lnTo>
                    <a:lnTo>
                      <a:pt x="373" y="813"/>
                    </a:lnTo>
                    <a:lnTo>
                      <a:pt x="367" y="815"/>
                    </a:lnTo>
                    <a:lnTo>
                      <a:pt x="359" y="812"/>
                    </a:lnTo>
                    <a:lnTo>
                      <a:pt x="351" y="808"/>
                    </a:lnTo>
                    <a:lnTo>
                      <a:pt x="343" y="805"/>
                    </a:lnTo>
                    <a:lnTo>
                      <a:pt x="336" y="801"/>
                    </a:lnTo>
                    <a:lnTo>
                      <a:pt x="320" y="789"/>
                    </a:lnTo>
                    <a:lnTo>
                      <a:pt x="304" y="777"/>
                    </a:lnTo>
                    <a:lnTo>
                      <a:pt x="288" y="762"/>
                    </a:lnTo>
                    <a:lnTo>
                      <a:pt x="272" y="746"/>
                    </a:lnTo>
                    <a:lnTo>
                      <a:pt x="256" y="730"/>
                    </a:lnTo>
                    <a:lnTo>
                      <a:pt x="241" y="714"/>
                    </a:lnTo>
                    <a:lnTo>
                      <a:pt x="253" y="733"/>
                    </a:lnTo>
                    <a:lnTo>
                      <a:pt x="265" y="752"/>
                    </a:lnTo>
                    <a:lnTo>
                      <a:pt x="277" y="771"/>
                    </a:lnTo>
                    <a:lnTo>
                      <a:pt x="290" y="788"/>
                    </a:lnTo>
                    <a:lnTo>
                      <a:pt x="303" y="805"/>
                    </a:lnTo>
                    <a:lnTo>
                      <a:pt x="316" y="820"/>
                    </a:lnTo>
                    <a:lnTo>
                      <a:pt x="331" y="832"/>
                    </a:lnTo>
                    <a:lnTo>
                      <a:pt x="347" y="843"/>
                    </a:lnTo>
                    <a:lnTo>
                      <a:pt x="343" y="850"/>
                    </a:lnTo>
                    <a:lnTo>
                      <a:pt x="340" y="857"/>
                    </a:lnTo>
                    <a:lnTo>
                      <a:pt x="339" y="864"/>
                    </a:lnTo>
                    <a:lnTo>
                      <a:pt x="338" y="869"/>
                    </a:lnTo>
                    <a:lnTo>
                      <a:pt x="338" y="875"/>
                    </a:lnTo>
                    <a:lnTo>
                      <a:pt x="338" y="881"/>
                    </a:lnTo>
                    <a:lnTo>
                      <a:pt x="339" y="885"/>
                    </a:lnTo>
                    <a:lnTo>
                      <a:pt x="341" y="891"/>
                    </a:lnTo>
                    <a:lnTo>
                      <a:pt x="346" y="899"/>
                    </a:lnTo>
                    <a:lnTo>
                      <a:pt x="350" y="906"/>
                    </a:lnTo>
                    <a:lnTo>
                      <a:pt x="357" y="911"/>
                    </a:lnTo>
                    <a:lnTo>
                      <a:pt x="363" y="915"/>
                    </a:lnTo>
                    <a:lnTo>
                      <a:pt x="361" y="918"/>
                    </a:lnTo>
                    <a:lnTo>
                      <a:pt x="361" y="920"/>
                    </a:lnTo>
                    <a:lnTo>
                      <a:pt x="323" y="901"/>
                    </a:lnTo>
                    <a:lnTo>
                      <a:pt x="278" y="881"/>
                    </a:lnTo>
                    <a:lnTo>
                      <a:pt x="228" y="859"/>
                    </a:lnTo>
                    <a:lnTo>
                      <a:pt x="177" y="838"/>
                    </a:lnTo>
                    <a:lnTo>
                      <a:pt x="125" y="816"/>
                    </a:lnTo>
                    <a:lnTo>
                      <a:pt x="78" y="797"/>
                    </a:lnTo>
                    <a:lnTo>
                      <a:pt x="35" y="779"/>
                    </a:lnTo>
                    <a:lnTo>
                      <a:pt x="0" y="764"/>
                    </a:lnTo>
                    <a:lnTo>
                      <a:pt x="27" y="753"/>
                    </a:lnTo>
                    <a:lnTo>
                      <a:pt x="54" y="742"/>
                    </a:lnTo>
                    <a:lnTo>
                      <a:pt x="81" y="730"/>
                    </a:lnTo>
                    <a:lnTo>
                      <a:pt x="106" y="720"/>
                    </a:lnTo>
                    <a:lnTo>
                      <a:pt x="130" y="710"/>
                    </a:lnTo>
                    <a:lnTo>
                      <a:pt x="151" y="701"/>
                    </a:lnTo>
                    <a:lnTo>
                      <a:pt x="170" y="693"/>
                    </a:lnTo>
                    <a:lnTo>
                      <a:pt x="183" y="686"/>
                    </a:lnTo>
                    <a:lnTo>
                      <a:pt x="192" y="682"/>
                    </a:lnTo>
                    <a:lnTo>
                      <a:pt x="200" y="676"/>
                    </a:lnTo>
                    <a:lnTo>
                      <a:pt x="207" y="672"/>
                    </a:lnTo>
                    <a:lnTo>
                      <a:pt x="212" y="666"/>
                    </a:lnTo>
                    <a:lnTo>
                      <a:pt x="217" y="660"/>
                    </a:lnTo>
                    <a:lnTo>
                      <a:pt x="220" y="655"/>
                    </a:lnTo>
                    <a:lnTo>
                      <a:pt x="224" y="650"/>
                    </a:lnTo>
                    <a:lnTo>
                      <a:pt x="226" y="645"/>
                    </a:lnTo>
                    <a:lnTo>
                      <a:pt x="230" y="629"/>
                    </a:lnTo>
                    <a:lnTo>
                      <a:pt x="230" y="622"/>
                    </a:lnTo>
                    <a:lnTo>
                      <a:pt x="255" y="624"/>
                    </a:lnTo>
                    <a:lnTo>
                      <a:pt x="254" y="602"/>
                    </a:lnTo>
                    <a:lnTo>
                      <a:pt x="247" y="594"/>
                    </a:lnTo>
                    <a:lnTo>
                      <a:pt x="228" y="574"/>
                    </a:lnTo>
                    <a:lnTo>
                      <a:pt x="225" y="570"/>
                    </a:lnTo>
                    <a:lnTo>
                      <a:pt x="223" y="564"/>
                    </a:lnTo>
                    <a:lnTo>
                      <a:pt x="219" y="559"/>
                    </a:lnTo>
                    <a:lnTo>
                      <a:pt x="217" y="552"/>
                    </a:lnTo>
                    <a:lnTo>
                      <a:pt x="214" y="538"/>
                    </a:lnTo>
                    <a:lnTo>
                      <a:pt x="211" y="523"/>
                    </a:lnTo>
                    <a:lnTo>
                      <a:pt x="208" y="497"/>
                    </a:lnTo>
                    <a:lnTo>
                      <a:pt x="207" y="485"/>
                    </a:lnTo>
                    <a:lnTo>
                      <a:pt x="205" y="487"/>
                    </a:lnTo>
                    <a:lnTo>
                      <a:pt x="192" y="490"/>
                    </a:lnTo>
                    <a:lnTo>
                      <a:pt x="189" y="489"/>
                    </a:lnTo>
                    <a:lnTo>
                      <a:pt x="185" y="487"/>
                    </a:lnTo>
                    <a:lnTo>
                      <a:pt x="183" y="481"/>
                    </a:lnTo>
                    <a:lnTo>
                      <a:pt x="180" y="474"/>
                    </a:lnTo>
                    <a:lnTo>
                      <a:pt x="175" y="455"/>
                    </a:lnTo>
                    <a:lnTo>
                      <a:pt x="170" y="432"/>
                    </a:lnTo>
                    <a:lnTo>
                      <a:pt x="162" y="383"/>
                    </a:lnTo>
                    <a:lnTo>
                      <a:pt x="157" y="346"/>
                    </a:lnTo>
                    <a:lnTo>
                      <a:pt x="157" y="339"/>
                    </a:lnTo>
                    <a:lnTo>
                      <a:pt x="159" y="334"/>
                    </a:lnTo>
                    <a:lnTo>
                      <a:pt x="162" y="331"/>
                    </a:lnTo>
                    <a:lnTo>
                      <a:pt x="165" y="330"/>
                    </a:lnTo>
                    <a:lnTo>
                      <a:pt x="170" y="330"/>
                    </a:lnTo>
                    <a:lnTo>
                      <a:pt x="174" y="331"/>
                    </a:lnTo>
                    <a:lnTo>
                      <a:pt x="177" y="332"/>
                    </a:lnTo>
                    <a:lnTo>
                      <a:pt x="182" y="334"/>
                    </a:lnTo>
                    <a:lnTo>
                      <a:pt x="174" y="319"/>
                    </a:lnTo>
                    <a:lnTo>
                      <a:pt x="166" y="301"/>
                    </a:lnTo>
                    <a:lnTo>
                      <a:pt x="163" y="293"/>
                    </a:lnTo>
                    <a:lnTo>
                      <a:pt x="160" y="283"/>
                    </a:lnTo>
                    <a:lnTo>
                      <a:pt x="158" y="272"/>
                    </a:lnTo>
                    <a:lnTo>
                      <a:pt x="157" y="258"/>
                    </a:lnTo>
                    <a:lnTo>
                      <a:pt x="156" y="228"/>
                    </a:lnTo>
                    <a:lnTo>
                      <a:pt x="157" y="194"/>
                    </a:lnTo>
                    <a:lnTo>
                      <a:pt x="160" y="160"/>
                    </a:lnTo>
                    <a:lnTo>
                      <a:pt x="165" y="129"/>
                    </a:lnTo>
                    <a:lnTo>
                      <a:pt x="168" y="114"/>
                    </a:lnTo>
                    <a:lnTo>
                      <a:pt x="172" y="100"/>
                    </a:lnTo>
                    <a:lnTo>
                      <a:pt x="176" y="89"/>
                    </a:lnTo>
                    <a:lnTo>
                      <a:pt x="181" y="79"/>
                    </a:lnTo>
                    <a:lnTo>
                      <a:pt x="188" y="69"/>
                    </a:lnTo>
                    <a:lnTo>
                      <a:pt x="194" y="62"/>
                    </a:lnTo>
                    <a:lnTo>
                      <a:pt x="202" y="57"/>
                    </a:lnTo>
                    <a:lnTo>
                      <a:pt x="209" y="55"/>
                    </a:lnTo>
                    <a:lnTo>
                      <a:pt x="216" y="54"/>
                    </a:lnTo>
                    <a:lnTo>
                      <a:pt x="223" y="55"/>
                    </a:lnTo>
                    <a:lnTo>
                      <a:pt x="229" y="56"/>
                    </a:lnTo>
                    <a:lnTo>
                      <a:pt x="235" y="59"/>
                    </a:lnTo>
                    <a:lnTo>
                      <a:pt x="243" y="49"/>
                    </a:lnTo>
                    <a:lnTo>
                      <a:pt x="252" y="40"/>
                    </a:lnTo>
                    <a:lnTo>
                      <a:pt x="258" y="35"/>
                    </a:lnTo>
                    <a:lnTo>
                      <a:pt x="263" y="29"/>
                    </a:lnTo>
                    <a:lnTo>
                      <a:pt x="270" y="25"/>
                    </a:lnTo>
                    <a:lnTo>
                      <a:pt x="277" y="20"/>
                    </a:lnTo>
                    <a:lnTo>
                      <a:pt x="291" y="13"/>
                    </a:lnTo>
                    <a:lnTo>
                      <a:pt x="307" y="8"/>
                    </a:lnTo>
                    <a:lnTo>
                      <a:pt x="324" y="4"/>
                    </a:lnTo>
                    <a:lnTo>
                      <a:pt x="341" y="1"/>
                    </a:lnTo>
                    <a:lnTo>
                      <a:pt x="358" y="0"/>
                    </a:lnTo>
                    <a:lnTo>
                      <a:pt x="376" y="0"/>
                    </a:ln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9" name="Freeform 286"/>
              <p:cNvSpPr>
                <a:spLocks/>
              </p:cNvSpPr>
              <p:nvPr/>
            </p:nvSpPr>
            <p:spPr bwMode="auto">
              <a:xfrm>
                <a:off x="5038125" y="4839822"/>
                <a:ext cx="290768" cy="324238"/>
              </a:xfrm>
              <a:custGeom>
                <a:avLst/>
                <a:gdLst>
                  <a:gd name="T0" fmla="*/ 483 w 909"/>
                  <a:gd name="T1" fmla="*/ 4 h 1016"/>
                  <a:gd name="T2" fmla="*/ 428 w 909"/>
                  <a:gd name="T3" fmla="*/ 25 h 1016"/>
                  <a:gd name="T4" fmla="*/ 389 w 909"/>
                  <a:gd name="T5" fmla="*/ 64 h 1016"/>
                  <a:gd name="T6" fmla="*/ 348 w 909"/>
                  <a:gd name="T7" fmla="*/ 122 h 1016"/>
                  <a:gd name="T8" fmla="*/ 330 w 909"/>
                  <a:gd name="T9" fmla="*/ 170 h 1016"/>
                  <a:gd name="T10" fmla="*/ 327 w 909"/>
                  <a:gd name="T11" fmla="*/ 225 h 1016"/>
                  <a:gd name="T12" fmla="*/ 345 w 909"/>
                  <a:gd name="T13" fmla="*/ 334 h 1016"/>
                  <a:gd name="T14" fmla="*/ 327 w 909"/>
                  <a:gd name="T15" fmla="*/ 330 h 1016"/>
                  <a:gd name="T16" fmla="*/ 318 w 909"/>
                  <a:gd name="T17" fmla="*/ 334 h 1016"/>
                  <a:gd name="T18" fmla="*/ 320 w 909"/>
                  <a:gd name="T19" fmla="*/ 383 h 1016"/>
                  <a:gd name="T20" fmla="*/ 341 w 909"/>
                  <a:gd name="T21" fmla="*/ 481 h 1016"/>
                  <a:gd name="T22" fmla="*/ 363 w 909"/>
                  <a:gd name="T23" fmla="*/ 487 h 1016"/>
                  <a:gd name="T24" fmla="*/ 372 w 909"/>
                  <a:gd name="T25" fmla="*/ 538 h 1016"/>
                  <a:gd name="T26" fmla="*/ 383 w 909"/>
                  <a:gd name="T27" fmla="*/ 570 h 1016"/>
                  <a:gd name="T28" fmla="*/ 414 w 909"/>
                  <a:gd name="T29" fmla="*/ 624 h 1016"/>
                  <a:gd name="T30" fmla="*/ 382 w 909"/>
                  <a:gd name="T31" fmla="*/ 650 h 1016"/>
                  <a:gd name="T32" fmla="*/ 365 w 909"/>
                  <a:gd name="T33" fmla="*/ 672 h 1016"/>
                  <a:gd name="T34" fmla="*/ 315 w 909"/>
                  <a:gd name="T35" fmla="*/ 699 h 1016"/>
                  <a:gd name="T36" fmla="*/ 149 w 909"/>
                  <a:gd name="T37" fmla="*/ 768 h 1016"/>
                  <a:gd name="T38" fmla="*/ 59 w 909"/>
                  <a:gd name="T39" fmla="*/ 811 h 1016"/>
                  <a:gd name="T40" fmla="*/ 14 w 909"/>
                  <a:gd name="T41" fmla="*/ 846 h 1016"/>
                  <a:gd name="T42" fmla="*/ 2 w 909"/>
                  <a:gd name="T43" fmla="*/ 874 h 1016"/>
                  <a:gd name="T44" fmla="*/ 3 w 909"/>
                  <a:gd name="T45" fmla="*/ 960 h 1016"/>
                  <a:gd name="T46" fmla="*/ 454 w 909"/>
                  <a:gd name="T47" fmla="*/ 1016 h 1016"/>
                  <a:gd name="T48" fmla="*/ 465 w 909"/>
                  <a:gd name="T49" fmla="*/ 986 h 1016"/>
                  <a:gd name="T50" fmla="*/ 492 w 909"/>
                  <a:gd name="T51" fmla="*/ 956 h 1016"/>
                  <a:gd name="T52" fmla="*/ 501 w 909"/>
                  <a:gd name="T53" fmla="*/ 915 h 1016"/>
                  <a:gd name="T54" fmla="*/ 479 w 909"/>
                  <a:gd name="T55" fmla="*/ 891 h 1016"/>
                  <a:gd name="T56" fmla="*/ 477 w 909"/>
                  <a:gd name="T57" fmla="*/ 869 h 1016"/>
                  <a:gd name="T58" fmla="*/ 485 w 909"/>
                  <a:gd name="T59" fmla="*/ 843 h 1016"/>
                  <a:gd name="T60" fmla="*/ 428 w 909"/>
                  <a:gd name="T61" fmla="*/ 788 h 1016"/>
                  <a:gd name="T62" fmla="*/ 380 w 909"/>
                  <a:gd name="T63" fmla="*/ 714 h 1016"/>
                  <a:gd name="T64" fmla="*/ 443 w 909"/>
                  <a:gd name="T65" fmla="*/ 777 h 1016"/>
                  <a:gd name="T66" fmla="*/ 489 w 909"/>
                  <a:gd name="T67" fmla="*/ 808 h 1016"/>
                  <a:gd name="T68" fmla="*/ 518 w 909"/>
                  <a:gd name="T69" fmla="*/ 813 h 1016"/>
                  <a:gd name="T70" fmla="*/ 554 w 909"/>
                  <a:gd name="T71" fmla="*/ 819 h 1016"/>
                  <a:gd name="T72" fmla="*/ 676 w 909"/>
                  <a:gd name="T73" fmla="*/ 706 h 1016"/>
                  <a:gd name="T74" fmla="*/ 614 w 909"/>
                  <a:gd name="T75" fmla="*/ 799 h 1016"/>
                  <a:gd name="T76" fmla="*/ 576 w 909"/>
                  <a:gd name="T77" fmla="*/ 852 h 1016"/>
                  <a:gd name="T78" fmla="*/ 582 w 909"/>
                  <a:gd name="T79" fmla="*/ 878 h 1016"/>
                  <a:gd name="T80" fmla="*/ 662 w 909"/>
                  <a:gd name="T81" fmla="*/ 868 h 1016"/>
                  <a:gd name="T82" fmla="*/ 842 w 909"/>
                  <a:gd name="T83" fmla="*/ 793 h 1016"/>
                  <a:gd name="T84" fmla="*/ 855 w 909"/>
                  <a:gd name="T85" fmla="*/ 742 h 1016"/>
                  <a:gd name="T86" fmla="*/ 758 w 909"/>
                  <a:gd name="T87" fmla="*/ 701 h 1016"/>
                  <a:gd name="T88" fmla="*/ 710 w 909"/>
                  <a:gd name="T89" fmla="*/ 676 h 1016"/>
                  <a:gd name="T90" fmla="*/ 689 w 909"/>
                  <a:gd name="T91" fmla="*/ 655 h 1016"/>
                  <a:gd name="T92" fmla="*/ 679 w 909"/>
                  <a:gd name="T93" fmla="*/ 622 h 1016"/>
                  <a:gd name="T94" fmla="*/ 681 w 909"/>
                  <a:gd name="T95" fmla="*/ 574 h 1016"/>
                  <a:gd name="T96" fmla="*/ 693 w 909"/>
                  <a:gd name="T97" fmla="*/ 552 h 1016"/>
                  <a:gd name="T98" fmla="*/ 703 w 909"/>
                  <a:gd name="T99" fmla="*/ 485 h 1016"/>
                  <a:gd name="T100" fmla="*/ 724 w 909"/>
                  <a:gd name="T101" fmla="*/ 487 h 1016"/>
                  <a:gd name="T102" fmla="*/ 740 w 909"/>
                  <a:gd name="T103" fmla="*/ 432 h 1016"/>
                  <a:gd name="T104" fmla="*/ 750 w 909"/>
                  <a:gd name="T105" fmla="*/ 334 h 1016"/>
                  <a:gd name="T106" fmla="*/ 736 w 909"/>
                  <a:gd name="T107" fmla="*/ 331 h 1016"/>
                  <a:gd name="T108" fmla="*/ 743 w 909"/>
                  <a:gd name="T109" fmla="*/ 301 h 1016"/>
                  <a:gd name="T110" fmla="*/ 752 w 909"/>
                  <a:gd name="T111" fmla="*/ 258 h 1016"/>
                  <a:gd name="T112" fmla="*/ 745 w 909"/>
                  <a:gd name="T113" fmla="*/ 129 h 1016"/>
                  <a:gd name="T114" fmla="*/ 729 w 909"/>
                  <a:gd name="T115" fmla="*/ 79 h 1016"/>
                  <a:gd name="T116" fmla="*/ 701 w 909"/>
                  <a:gd name="T117" fmla="*/ 55 h 1016"/>
                  <a:gd name="T118" fmla="*/ 675 w 909"/>
                  <a:gd name="T119" fmla="*/ 59 h 1016"/>
                  <a:gd name="T120" fmla="*/ 646 w 909"/>
                  <a:gd name="T121" fmla="*/ 29 h 1016"/>
                  <a:gd name="T122" fmla="*/ 602 w 909"/>
                  <a:gd name="T123" fmla="*/ 8 h 1016"/>
                  <a:gd name="T124" fmla="*/ 533 w 909"/>
                  <a:gd name="T12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09" h="1016">
                    <a:moveTo>
                      <a:pt x="533" y="0"/>
                    </a:moveTo>
                    <a:lnTo>
                      <a:pt x="516" y="0"/>
                    </a:lnTo>
                    <a:lnTo>
                      <a:pt x="500" y="1"/>
                    </a:lnTo>
                    <a:lnTo>
                      <a:pt x="483" y="4"/>
                    </a:lnTo>
                    <a:lnTo>
                      <a:pt x="466" y="8"/>
                    </a:lnTo>
                    <a:lnTo>
                      <a:pt x="450" y="13"/>
                    </a:lnTo>
                    <a:lnTo>
                      <a:pt x="435" y="20"/>
                    </a:lnTo>
                    <a:lnTo>
                      <a:pt x="428" y="25"/>
                    </a:lnTo>
                    <a:lnTo>
                      <a:pt x="422" y="29"/>
                    </a:lnTo>
                    <a:lnTo>
                      <a:pt x="416" y="35"/>
                    </a:lnTo>
                    <a:lnTo>
                      <a:pt x="409" y="40"/>
                    </a:lnTo>
                    <a:lnTo>
                      <a:pt x="389" y="64"/>
                    </a:lnTo>
                    <a:lnTo>
                      <a:pt x="370" y="87"/>
                    </a:lnTo>
                    <a:lnTo>
                      <a:pt x="362" y="98"/>
                    </a:lnTo>
                    <a:lnTo>
                      <a:pt x="355" y="110"/>
                    </a:lnTo>
                    <a:lnTo>
                      <a:pt x="348" y="122"/>
                    </a:lnTo>
                    <a:lnTo>
                      <a:pt x="343" y="133"/>
                    </a:lnTo>
                    <a:lnTo>
                      <a:pt x="338" y="145"/>
                    </a:lnTo>
                    <a:lnTo>
                      <a:pt x="334" y="158"/>
                    </a:lnTo>
                    <a:lnTo>
                      <a:pt x="330" y="170"/>
                    </a:lnTo>
                    <a:lnTo>
                      <a:pt x="328" y="183"/>
                    </a:lnTo>
                    <a:lnTo>
                      <a:pt x="327" y="196"/>
                    </a:lnTo>
                    <a:lnTo>
                      <a:pt x="327" y="210"/>
                    </a:lnTo>
                    <a:lnTo>
                      <a:pt x="327" y="225"/>
                    </a:lnTo>
                    <a:lnTo>
                      <a:pt x="328" y="239"/>
                    </a:lnTo>
                    <a:lnTo>
                      <a:pt x="336" y="289"/>
                    </a:lnTo>
                    <a:lnTo>
                      <a:pt x="341" y="319"/>
                    </a:lnTo>
                    <a:lnTo>
                      <a:pt x="345" y="334"/>
                    </a:lnTo>
                    <a:lnTo>
                      <a:pt x="346" y="337"/>
                    </a:lnTo>
                    <a:lnTo>
                      <a:pt x="340" y="335"/>
                    </a:lnTo>
                    <a:lnTo>
                      <a:pt x="330" y="330"/>
                    </a:lnTo>
                    <a:lnTo>
                      <a:pt x="327" y="330"/>
                    </a:lnTo>
                    <a:lnTo>
                      <a:pt x="325" y="330"/>
                    </a:lnTo>
                    <a:lnTo>
                      <a:pt x="321" y="331"/>
                    </a:lnTo>
                    <a:lnTo>
                      <a:pt x="319" y="332"/>
                    </a:lnTo>
                    <a:lnTo>
                      <a:pt x="318" y="334"/>
                    </a:lnTo>
                    <a:lnTo>
                      <a:pt x="317" y="336"/>
                    </a:lnTo>
                    <a:lnTo>
                      <a:pt x="315" y="341"/>
                    </a:lnTo>
                    <a:lnTo>
                      <a:pt x="315" y="346"/>
                    </a:lnTo>
                    <a:lnTo>
                      <a:pt x="320" y="383"/>
                    </a:lnTo>
                    <a:lnTo>
                      <a:pt x="328" y="432"/>
                    </a:lnTo>
                    <a:lnTo>
                      <a:pt x="332" y="455"/>
                    </a:lnTo>
                    <a:lnTo>
                      <a:pt x="338" y="474"/>
                    </a:lnTo>
                    <a:lnTo>
                      <a:pt x="341" y="481"/>
                    </a:lnTo>
                    <a:lnTo>
                      <a:pt x="344" y="487"/>
                    </a:lnTo>
                    <a:lnTo>
                      <a:pt x="347" y="489"/>
                    </a:lnTo>
                    <a:lnTo>
                      <a:pt x="349" y="490"/>
                    </a:lnTo>
                    <a:lnTo>
                      <a:pt x="363" y="487"/>
                    </a:lnTo>
                    <a:lnTo>
                      <a:pt x="365" y="485"/>
                    </a:lnTo>
                    <a:lnTo>
                      <a:pt x="366" y="497"/>
                    </a:lnTo>
                    <a:lnTo>
                      <a:pt x="369" y="523"/>
                    </a:lnTo>
                    <a:lnTo>
                      <a:pt x="372" y="538"/>
                    </a:lnTo>
                    <a:lnTo>
                      <a:pt x="375" y="552"/>
                    </a:lnTo>
                    <a:lnTo>
                      <a:pt x="378" y="559"/>
                    </a:lnTo>
                    <a:lnTo>
                      <a:pt x="380" y="564"/>
                    </a:lnTo>
                    <a:lnTo>
                      <a:pt x="383" y="570"/>
                    </a:lnTo>
                    <a:lnTo>
                      <a:pt x="387" y="574"/>
                    </a:lnTo>
                    <a:lnTo>
                      <a:pt x="406" y="594"/>
                    </a:lnTo>
                    <a:lnTo>
                      <a:pt x="411" y="602"/>
                    </a:lnTo>
                    <a:lnTo>
                      <a:pt x="414" y="624"/>
                    </a:lnTo>
                    <a:lnTo>
                      <a:pt x="389" y="622"/>
                    </a:lnTo>
                    <a:lnTo>
                      <a:pt x="388" y="629"/>
                    </a:lnTo>
                    <a:lnTo>
                      <a:pt x="384" y="645"/>
                    </a:lnTo>
                    <a:lnTo>
                      <a:pt x="382" y="650"/>
                    </a:lnTo>
                    <a:lnTo>
                      <a:pt x="379" y="655"/>
                    </a:lnTo>
                    <a:lnTo>
                      <a:pt x="375" y="660"/>
                    </a:lnTo>
                    <a:lnTo>
                      <a:pt x="371" y="666"/>
                    </a:lnTo>
                    <a:lnTo>
                      <a:pt x="365" y="672"/>
                    </a:lnTo>
                    <a:lnTo>
                      <a:pt x="358" y="676"/>
                    </a:lnTo>
                    <a:lnTo>
                      <a:pt x="350" y="682"/>
                    </a:lnTo>
                    <a:lnTo>
                      <a:pt x="341" y="686"/>
                    </a:lnTo>
                    <a:lnTo>
                      <a:pt x="315" y="699"/>
                    </a:lnTo>
                    <a:lnTo>
                      <a:pt x="280" y="714"/>
                    </a:lnTo>
                    <a:lnTo>
                      <a:pt x="240" y="730"/>
                    </a:lnTo>
                    <a:lnTo>
                      <a:pt x="195" y="749"/>
                    </a:lnTo>
                    <a:lnTo>
                      <a:pt x="149" y="768"/>
                    </a:lnTo>
                    <a:lnTo>
                      <a:pt x="108" y="786"/>
                    </a:lnTo>
                    <a:lnTo>
                      <a:pt x="90" y="795"/>
                    </a:lnTo>
                    <a:lnTo>
                      <a:pt x="73" y="803"/>
                    </a:lnTo>
                    <a:lnTo>
                      <a:pt x="59" y="811"/>
                    </a:lnTo>
                    <a:lnTo>
                      <a:pt x="48" y="817"/>
                    </a:lnTo>
                    <a:lnTo>
                      <a:pt x="31" y="830"/>
                    </a:lnTo>
                    <a:lnTo>
                      <a:pt x="19" y="840"/>
                    </a:lnTo>
                    <a:lnTo>
                      <a:pt x="14" y="846"/>
                    </a:lnTo>
                    <a:lnTo>
                      <a:pt x="9" y="851"/>
                    </a:lnTo>
                    <a:lnTo>
                      <a:pt x="7" y="856"/>
                    </a:lnTo>
                    <a:lnTo>
                      <a:pt x="4" y="861"/>
                    </a:lnTo>
                    <a:lnTo>
                      <a:pt x="2" y="874"/>
                    </a:lnTo>
                    <a:lnTo>
                      <a:pt x="0" y="887"/>
                    </a:lnTo>
                    <a:lnTo>
                      <a:pt x="0" y="903"/>
                    </a:lnTo>
                    <a:lnTo>
                      <a:pt x="0" y="922"/>
                    </a:lnTo>
                    <a:lnTo>
                      <a:pt x="3" y="960"/>
                    </a:lnTo>
                    <a:lnTo>
                      <a:pt x="4" y="988"/>
                    </a:lnTo>
                    <a:lnTo>
                      <a:pt x="5" y="1006"/>
                    </a:lnTo>
                    <a:lnTo>
                      <a:pt x="5" y="1013"/>
                    </a:lnTo>
                    <a:lnTo>
                      <a:pt x="454" y="1016"/>
                    </a:lnTo>
                    <a:lnTo>
                      <a:pt x="456" y="1008"/>
                    </a:lnTo>
                    <a:lnTo>
                      <a:pt x="458" y="1000"/>
                    </a:lnTo>
                    <a:lnTo>
                      <a:pt x="461" y="993"/>
                    </a:lnTo>
                    <a:lnTo>
                      <a:pt x="465" y="986"/>
                    </a:lnTo>
                    <a:lnTo>
                      <a:pt x="470" y="979"/>
                    </a:lnTo>
                    <a:lnTo>
                      <a:pt x="476" y="971"/>
                    </a:lnTo>
                    <a:lnTo>
                      <a:pt x="484" y="964"/>
                    </a:lnTo>
                    <a:lnTo>
                      <a:pt x="492" y="956"/>
                    </a:lnTo>
                    <a:lnTo>
                      <a:pt x="494" y="946"/>
                    </a:lnTo>
                    <a:lnTo>
                      <a:pt x="496" y="936"/>
                    </a:lnTo>
                    <a:lnTo>
                      <a:pt x="498" y="925"/>
                    </a:lnTo>
                    <a:lnTo>
                      <a:pt x="501" y="915"/>
                    </a:lnTo>
                    <a:lnTo>
                      <a:pt x="495" y="911"/>
                    </a:lnTo>
                    <a:lnTo>
                      <a:pt x="489" y="906"/>
                    </a:lnTo>
                    <a:lnTo>
                      <a:pt x="484" y="899"/>
                    </a:lnTo>
                    <a:lnTo>
                      <a:pt x="479" y="891"/>
                    </a:lnTo>
                    <a:lnTo>
                      <a:pt x="478" y="885"/>
                    </a:lnTo>
                    <a:lnTo>
                      <a:pt x="477" y="881"/>
                    </a:lnTo>
                    <a:lnTo>
                      <a:pt x="476" y="875"/>
                    </a:lnTo>
                    <a:lnTo>
                      <a:pt x="477" y="869"/>
                    </a:lnTo>
                    <a:lnTo>
                      <a:pt x="477" y="864"/>
                    </a:lnTo>
                    <a:lnTo>
                      <a:pt x="479" y="857"/>
                    </a:lnTo>
                    <a:lnTo>
                      <a:pt x="481" y="850"/>
                    </a:lnTo>
                    <a:lnTo>
                      <a:pt x="485" y="843"/>
                    </a:lnTo>
                    <a:lnTo>
                      <a:pt x="470" y="832"/>
                    </a:lnTo>
                    <a:lnTo>
                      <a:pt x="456" y="820"/>
                    </a:lnTo>
                    <a:lnTo>
                      <a:pt x="442" y="805"/>
                    </a:lnTo>
                    <a:lnTo>
                      <a:pt x="428" y="788"/>
                    </a:lnTo>
                    <a:lnTo>
                      <a:pt x="416" y="771"/>
                    </a:lnTo>
                    <a:lnTo>
                      <a:pt x="404" y="752"/>
                    </a:lnTo>
                    <a:lnTo>
                      <a:pt x="391" y="733"/>
                    </a:lnTo>
                    <a:lnTo>
                      <a:pt x="380" y="714"/>
                    </a:lnTo>
                    <a:lnTo>
                      <a:pt x="396" y="730"/>
                    </a:lnTo>
                    <a:lnTo>
                      <a:pt x="411" y="746"/>
                    </a:lnTo>
                    <a:lnTo>
                      <a:pt x="427" y="762"/>
                    </a:lnTo>
                    <a:lnTo>
                      <a:pt x="443" y="777"/>
                    </a:lnTo>
                    <a:lnTo>
                      <a:pt x="459" y="789"/>
                    </a:lnTo>
                    <a:lnTo>
                      <a:pt x="474" y="801"/>
                    </a:lnTo>
                    <a:lnTo>
                      <a:pt x="481" y="805"/>
                    </a:lnTo>
                    <a:lnTo>
                      <a:pt x="489" y="808"/>
                    </a:lnTo>
                    <a:lnTo>
                      <a:pt x="497" y="812"/>
                    </a:lnTo>
                    <a:lnTo>
                      <a:pt x="505" y="815"/>
                    </a:lnTo>
                    <a:lnTo>
                      <a:pt x="512" y="813"/>
                    </a:lnTo>
                    <a:lnTo>
                      <a:pt x="518" y="813"/>
                    </a:lnTo>
                    <a:lnTo>
                      <a:pt x="523" y="813"/>
                    </a:lnTo>
                    <a:lnTo>
                      <a:pt x="530" y="813"/>
                    </a:lnTo>
                    <a:lnTo>
                      <a:pt x="542" y="815"/>
                    </a:lnTo>
                    <a:lnTo>
                      <a:pt x="554" y="819"/>
                    </a:lnTo>
                    <a:lnTo>
                      <a:pt x="584" y="790"/>
                    </a:lnTo>
                    <a:lnTo>
                      <a:pt x="615" y="762"/>
                    </a:lnTo>
                    <a:lnTo>
                      <a:pt x="645" y="734"/>
                    </a:lnTo>
                    <a:lnTo>
                      <a:pt x="676" y="706"/>
                    </a:lnTo>
                    <a:lnTo>
                      <a:pt x="657" y="737"/>
                    </a:lnTo>
                    <a:lnTo>
                      <a:pt x="641" y="763"/>
                    </a:lnTo>
                    <a:lnTo>
                      <a:pt x="626" y="784"/>
                    </a:lnTo>
                    <a:lnTo>
                      <a:pt x="614" y="799"/>
                    </a:lnTo>
                    <a:lnTo>
                      <a:pt x="591" y="824"/>
                    </a:lnTo>
                    <a:lnTo>
                      <a:pt x="570" y="846"/>
                    </a:lnTo>
                    <a:lnTo>
                      <a:pt x="573" y="849"/>
                    </a:lnTo>
                    <a:lnTo>
                      <a:pt x="576" y="852"/>
                    </a:lnTo>
                    <a:lnTo>
                      <a:pt x="579" y="857"/>
                    </a:lnTo>
                    <a:lnTo>
                      <a:pt x="581" y="863"/>
                    </a:lnTo>
                    <a:lnTo>
                      <a:pt x="582" y="869"/>
                    </a:lnTo>
                    <a:lnTo>
                      <a:pt x="582" y="878"/>
                    </a:lnTo>
                    <a:lnTo>
                      <a:pt x="581" y="891"/>
                    </a:lnTo>
                    <a:lnTo>
                      <a:pt x="580" y="904"/>
                    </a:lnTo>
                    <a:lnTo>
                      <a:pt x="618" y="886"/>
                    </a:lnTo>
                    <a:lnTo>
                      <a:pt x="662" y="868"/>
                    </a:lnTo>
                    <a:lnTo>
                      <a:pt x="707" y="848"/>
                    </a:lnTo>
                    <a:lnTo>
                      <a:pt x="754" y="829"/>
                    </a:lnTo>
                    <a:lnTo>
                      <a:pt x="799" y="811"/>
                    </a:lnTo>
                    <a:lnTo>
                      <a:pt x="842" y="793"/>
                    </a:lnTo>
                    <a:lnTo>
                      <a:pt x="879" y="778"/>
                    </a:lnTo>
                    <a:lnTo>
                      <a:pt x="909" y="764"/>
                    </a:lnTo>
                    <a:lnTo>
                      <a:pt x="882" y="753"/>
                    </a:lnTo>
                    <a:lnTo>
                      <a:pt x="855" y="742"/>
                    </a:lnTo>
                    <a:lnTo>
                      <a:pt x="828" y="730"/>
                    </a:lnTo>
                    <a:lnTo>
                      <a:pt x="803" y="720"/>
                    </a:lnTo>
                    <a:lnTo>
                      <a:pt x="780" y="710"/>
                    </a:lnTo>
                    <a:lnTo>
                      <a:pt x="758" y="701"/>
                    </a:lnTo>
                    <a:lnTo>
                      <a:pt x="740" y="693"/>
                    </a:lnTo>
                    <a:lnTo>
                      <a:pt x="727" y="686"/>
                    </a:lnTo>
                    <a:lnTo>
                      <a:pt x="717" y="682"/>
                    </a:lnTo>
                    <a:lnTo>
                      <a:pt x="710" y="676"/>
                    </a:lnTo>
                    <a:lnTo>
                      <a:pt x="703" y="672"/>
                    </a:lnTo>
                    <a:lnTo>
                      <a:pt x="697" y="666"/>
                    </a:lnTo>
                    <a:lnTo>
                      <a:pt x="693" y="660"/>
                    </a:lnTo>
                    <a:lnTo>
                      <a:pt x="689" y="655"/>
                    </a:lnTo>
                    <a:lnTo>
                      <a:pt x="686" y="650"/>
                    </a:lnTo>
                    <a:lnTo>
                      <a:pt x="684" y="645"/>
                    </a:lnTo>
                    <a:lnTo>
                      <a:pt x="679" y="629"/>
                    </a:lnTo>
                    <a:lnTo>
                      <a:pt x="679" y="622"/>
                    </a:lnTo>
                    <a:lnTo>
                      <a:pt x="654" y="624"/>
                    </a:lnTo>
                    <a:lnTo>
                      <a:pt x="655" y="602"/>
                    </a:lnTo>
                    <a:lnTo>
                      <a:pt x="662" y="594"/>
                    </a:lnTo>
                    <a:lnTo>
                      <a:pt x="681" y="574"/>
                    </a:lnTo>
                    <a:lnTo>
                      <a:pt x="685" y="570"/>
                    </a:lnTo>
                    <a:lnTo>
                      <a:pt x="687" y="564"/>
                    </a:lnTo>
                    <a:lnTo>
                      <a:pt x="690" y="559"/>
                    </a:lnTo>
                    <a:lnTo>
                      <a:pt x="693" y="552"/>
                    </a:lnTo>
                    <a:lnTo>
                      <a:pt x="696" y="538"/>
                    </a:lnTo>
                    <a:lnTo>
                      <a:pt x="698" y="523"/>
                    </a:lnTo>
                    <a:lnTo>
                      <a:pt x="702" y="497"/>
                    </a:lnTo>
                    <a:lnTo>
                      <a:pt x="703" y="485"/>
                    </a:lnTo>
                    <a:lnTo>
                      <a:pt x="705" y="487"/>
                    </a:lnTo>
                    <a:lnTo>
                      <a:pt x="719" y="490"/>
                    </a:lnTo>
                    <a:lnTo>
                      <a:pt x="721" y="489"/>
                    </a:lnTo>
                    <a:lnTo>
                      <a:pt x="724" y="487"/>
                    </a:lnTo>
                    <a:lnTo>
                      <a:pt x="727" y="481"/>
                    </a:lnTo>
                    <a:lnTo>
                      <a:pt x="730" y="474"/>
                    </a:lnTo>
                    <a:lnTo>
                      <a:pt x="734" y="455"/>
                    </a:lnTo>
                    <a:lnTo>
                      <a:pt x="740" y="432"/>
                    </a:lnTo>
                    <a:lnTo>
                      <a:pt x="748" y="383"/>
                    </a:lnTo>
                    <a:lnTo>
                      <a:pt x="752" y="346"/>
                    </a:lnTo>
                    <a:lnTo>
                      <a:pt x="752" y="339"/>
                    </a:lnTo>
                    <a:lnTo>
                      <a:pt x="750" y="334"/>
                    </a:lnTo>
                    <a:lnTo>
                      <a:pt x="748" y="331"/>
                    </a:lnTo>
                    <a:lnTo>
                      <a:pt x="745" y="330"/>
                    </a:lnTo>
                    <a:lnTo>
                      <a:pt x="740" y="330"/>
                    </a:lnTo>
                    <a:lnTo>
                      <a:pt x="736" y="331"/>
                    </a:lnTo>
                    <a:lnTo>
                      <a:pt x="732" y="332"/>
                    </a:lnTo>
                    <a:lnTo>
                      <a:pt x="728" y="334"/>
                    </a:lnTo>
                    <a:lnTo>
                      <a:pt x="736" y="319"/>
                    </a:lnTo>
                    <a:lnTo>
                      <a:pt x="743" y="301"/>
                    </a:lnTo>
                    <a:lnTo>
                      <a:pt x="747" y="293"/>
                    </a:lnTo>
                    <a:lnTo>
                      <a:pt x="749" y="283"/>
                    </a:lnTo>
                    <a:lnTo>
                      <a:pt x="751" y="272"/>
                    </a:lnTo>
                    <a:lnTo>
                      <a:pt x="752" y="258"/>
                    </a:lnTo>
                    <a:lnTo>
                      <a:pt x="754" y="228"/>
                    </a:lnTo>
                    <a:lnTo>
                      <a:pt x="752" y="194"/>
                    </a:lnTo>
                    <a:lnTo>
                      <a:pt x="749" y="160"/>
                    </a:lnTo>
                    <a:lnTo>
                      <a:pt x="745" y="129"/>
                    </a:lnTo>
                    <a:lnTo>
                      <a:pt x="741" y="114"/>
                    </a:lnTo>
                    <a:lnTo>
                      <a:pt x="738" y="100"/>
                    </a:lnTo>
                    <a:lnTo>
                      <a:pt x="733" y="89"/>
                    </a:lnTo>
                    <a:lnTo>
                      <a:pt x="729" y="79"/>
                    </a:lnTo>
                    <a:lnTo>
                      <a:pt x="722" y="69"/>
                    </a:lnTo>
                    <a:lnTo>
                      <a:pt x="715" y="62"/>
                    </a:lnTo>
                    <a:lnTo>
                      <a:pt x="708" y="57"/>
                    </a:lnTo>
                    <a:lnTo>
                      <a:pt x="701" y="55"/>
                    </a:lnTo>
                    <a:lnTo>
                      <a:pt x="694" y="54"/>
                    </a:lnTo>
                    <a:lnTo>
                      <a:pt x="687" y="55"/>
                    </a:lnTo>
                    <a:lnTo>
                      <a:pt x="680" y="56"/>
                    </a:lnTo>
                    <a:lnTo>
                      <a:pt x="675" y="59"/>
                    </a:lnTo>
                    <a:lnTo>
                      <a:pt x="667" y="49"/>
                    </a:lnTo>
                    <a:lnTo>
                      <a:pt x="658" y="40"/>
                    </a:lnTo>
                    <a:lnTo>
                      <a:pt x="652" y="35"/>
                    </a:lnTo>
                    <a:lnTo>
                      <a:pt x="646" y="29"/>
                    </a:lnTo>
                    <a:lnTo>
                      <a:pt x="640" y="25"/>
                    </a:lnTo>
                    <a:lnTo>
                      <a:pt x="633" y="20"/>
                    </a:lnTo>
                    <a:lnTo>
                      <a:pt x="618" y="13"/>
                    </a:lnTo>
                    <a:lnTo>
                      <a:pt x="602" y="8"/>
                    </a:lnTo>
                    <a:lnTo>
                      <a:pt x="585" y="4"/>
                    </a:lnTo>
                    <a:lnTo>
                      <a:pt x="568" y="1"/>
                    </a:lnTo>
                    <a:lnTo>
                      <a:pt x="551" y="0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rgbClr val="17375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</p:grpSp>
      </p:grpSp>
      <p:sp>
        <p:nvSpPr>
          <p:cNvPr id="20" name="Flecha derecha 19"/>
          <p:cNvSpPr/>
          <p:nvPr/>
        </p:nvSpPr>
        <p:spPr>
          <a:xfrm>
            <a:off x="1942792" y="1374628"/>
            <a:ext cx="451429" cy="41189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21" name="Grupo 20"/>
          <p:cNvGrpSpPr/>
          <p:nvPr/>
        </p:nvGrpSpPr>
        <p:grpSpPr>
          <a:xfrm>
            <a:off x="2631039" y="1046496"/>
            <a:ext cx="1243662" cy="1096415"/>
            <a:chOff x="5179481" y="1494061"/>
            <a:chExt cx="1769056" cy="1652819"/>
          </a:xfrm>
        </p:grpSpPr>
        <p:sp>
          <p:nvSpPr>
            <p:cNvPr id="22" name="Oval 60"/>
            <p:cNvSpPr/>
            <p:nvPr/>
          </p:nvSpPr>
          <p:spPr>
            <a:xfrm>
              <a:off x="5179481" y="1494061"/>
              <a:ext cx="1769056" cy="1652819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23" name="Group 278"/>
            <p:cNvGrpSpPr/>
            <p:nvPr/>
          </p:nvGrpSpPr>
          <p:grpSpPr>
            <a:xfrm>
              <a:off x="5613670" y="1841343"/>
              <a:ext cx="860478" cy="914430"/>
              <a:chOff x="4699861" y="3091545"/>
              <a:chExt cx="409730" cy="452750"/>
            </a:xfrm>
            <a:solidFill>
              <a:schemeClr val="bg1">
                <a:lumMod val="95000"/>
              </a:schemeClr>
            </a:solidFill>
            <a:effectLst/>
          </p:grpSpPr>
          <p:sp>
            <p:nvSpPr>
              <p:cNvPr id="24" name="Freeform 88"/>
              <p:cNvSpPr>
                <a:spLocks/>
              </p:cNvSpPr>
              <p:nvPr/>
            </p:nvSpPr>
            <p:spPr bwMode="auto">
              <a:xfrm>
                <a:off x="4699861" y="3152727"/>
                <a:ext cx="409730" cy="391568"/>
              </a:xfrm>
              <a:custGeom>
                <a:avLst/>
                <a:gdLst>
                  <a:gd name="T0" fmla="*/ 2147483647 w 268"/>
                  <a:gd name="T1" fmla="*/ 0 h 256"/>
                  <a:gd name="T2" fmla="*/ 2147483647 w 268"/>
                  <a:gd name="T3" fmla="*/ 2147483647 h 256"/>
                  <a:gd name="T4" fmla="*/ 2147483647 w 268"/>
                  <a:gd name="T5" fmla="*/ 2147483647 h 256"/>
                  <a:gd name="T6" fmla="*/ 0 w 268"/>
                  <a:gd name="T7" fmla="*/ 2147483647 h 256"/>
                  <a:gd name="T8" fmla="*/ 2147483647 w 268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8"/>
                  <a:gd name="T16" fmla="*/ 0 h 256"/>
                  <a:gd name="T17" fmla="*/ 268 w 268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8" h="256">
                    <a:moveTo>
                      <a:pt x="68" y="0"/>
                    </a:moveTo>
                    <a:lnTo>
                      <a:pt x="268" y="6"/>
                    </a:lnTo>
                    <a:lnTo>
                      <a:pt x="232" y="256"/>
                    </a:lnTo>
                    <a:lnTo>
                      <a:pt x="0" y="246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1737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</a:endParaRPr>
              </a:p>
            </p:txBody>
          </p:sp>
          <p:sp>
            <p:nvSpPr>
              <p:cNvPr id="25" name="Freeform 89"/>
              <p:cNvSpPr>
                <a:spLocks noEditPoints="1"/>
              </p:cNvSpPr>
              <p:nvPr/>
            </p:nvSpPr>
            <p:spPr bwMode="auto">
              <a:xfrm>
                <a:off x="4745726" y="3186377"/>
                <a:ext cx="327172" cy="324268"/>
              </a:xfrm>
              <a:custGeom>
                <a:avLst/>
                <a:gdLst>
                  <a:gd name="T0" fmla="*/ 2147483647 w 214"/>
                  <a:gd name="T1" fmla="*/ 2147483647 h 212"/>
                  <a:gd name="T2" fmla="*/ 2147483647 w 214"/>
                  <a:gd name="T3" fmla="*/ 2147483647 h 212"/>
                  <a:gd name="T4" fmla="*/ 2147483647 w 214"/>
                  <a:gd name="T5" fmla="*/ 2147483647 h 212"/>
                  <a:gd name="T6" fmla="*/ 2147483647 w 214"/>
                  <a:gd name="T7" fmla="*/ 2147483647 h 212"/>
                  <a:gd name="T8" fmla="*/ 2147483647 w 214"/>
                  <a:gd name="T9" fmla="*/ 2147483647 h 212"/>
                  <a:gd name="T10" fmla="*/ 2147483647 w 214"/>
                  <a:gd name="T11" fmla="*/ 2147483647 h 212"/>
                  <a:gd name="T12" fmla="*/ 2147483647 w 214"/>
                  <a:gd name="T13" fmla="*/ 2147483647 h 212"/>
                  <a:gd name="T14" fmla="*/ 2147483647 w 214"/>
                  <a:gd name="T15" fmla="*/ 2147483647 h 212"/>
                  <a:gd name="T16" fmla="*/ 2147483647 w 214"/>
                  <a:gd name="T17" fmla="*/ 2147483647 h 212"/>
                  <a:gd name="T18" fmla="*/ 2147483647 w 214"/>
                  <a:gd name="T19" fmla="*/ 2147483647 h 212"/>
                  <a:gd name="T20" fmla="*/ 2147483647 w 214"/>
                  <a:gd name="T21" fmla="*/ 2147483647 h 212"/>
                  <a:gd name="T22" fmla="*/ 2147483647 w 214"/>
                  <a:gd name="T23" fmla="*/ 2147483647 h 212"/>
                  <a:gd name="T24" fmla="*/ 2147483647 w 214"/>
                  <a:gd name="T25" fmla="*/ 2147483647 h 212"/>
                  <a:gd name="T26" fmla="*/ 2147483647 w 214"/>
                  <a:gd name="T27" fmla="*/ 2147483647 h 212"/>
                  <a:gd name="T28" fmla="*/ 2147483647 w 214"/>
                  <a:gd name="T29" fmla="*/ 2147483647 h 212"/>
                  <a:gd name="T30" fmla="*/ 2147483647 w 214"/>
                  <a:gd name="T31" fmla="*/ 2147483647 h 212"/>
                  <a:gd name="T32" fmla="*/ 2147483647 w 214"/>
                  <a:gd name="T33" fmla="*/ 2147483647 h 212"/>
                  <a:gd name="T34" fmla="*/ 2147483647 w 214"/>
                  <a:gd name="T35" fmla="*/ 2147483647 h 212"/>
                  <a:gd name="T36" fmla="*/ 2147483647 w 214"/>
                  <a:gd name="T37" fmla="*/ 2147483647 h 212"/>
                  <a:gd name="T38" fmla="*/ 2147483647 w 214"/>
                  <a:gd name="T39" fmla="*/ 2147483647 h 212"/>
                  <a:gd name="T40" fmla="*/ 2147483647 w 214"/>
                  <a:gd name="T41" fmla="*/ 2147483647 h 212"/>
                  <a:gd name="T42" fmla="*/ 2147483647 w 214"/>
                  <a:gd name="T43" fmla="*/ 2147483647 h 212"/>
                  <a:gd name="T44" fmla="*/ 2147483647 w 214"/>
                  <a:gd name="T45" fmla="*/ 2147483647 h 212"/>
                  <a:gd name="T46" fmla="*/ 2147483647 w 214"/>
                  <a:gd name="T47" fmla="*/ 2147483647 h 212"/>
                  <a:gd name="T48" fmla="*/ 2147483647 w 214"/>
                  <a:gd name="T49" fmla="*/ 2147483647 h 212"/>
                  <a:gd name="T50" fmla="*/ 2147483647 w 214"/>
                  <a:gd name="T51" fmla="*/ 2147483647 h 212"/>
                  <a:gd name="T52" fmla="*/ 2147483647 w 214"/>
                  <a:gd name="T53" fmla="*/ 2147483647 h 212"/>
                  <a:gd name="T54" fmla="*/ 2147483647 w 214"/>
                  <a:gd name="T55" fmla="*/ 2147483647 h 212"/>
                  <a:gd name="T56" fmla="*/ 2147483647 w 214"/>
                  <a:gd name="T57" fmla="*/ 2147483647 h 212"/>
                  <a:gd name="T58" fmla="*/ 2147483647 w 214"/>
                  <a:gd name="T59" fmla="*/ 2147483647 h 212"/>
                  <a:gd name="T60" fmla="*/ 2147483647 w 214"/>
                  <a:gd name="T61" fmla="*/ 2147483647 h 212"/>
                  <a:gd name="T62" fmla="*/ 2147483647 w 214"/>
                  <a:gd name="T63" fmla="*/ 2147483647 h 212"/>
                  <a:gd name="T64" fmla="*/ 2147483647 w 214"/>
                  <a:gd name="T65" fmla="*/ 2147483647 h 212"/>
                  <a:gd name="T66" fmla="*/ 0 w 214"/>
                  <a:gd name="T67" fmla="*/ 2147483647 h 212"/>
                  <a:gd name="T68" fmla="*/ 2147483647 w 214"/>
                  <a:gd name="T69" fmla="*/ 2147483647 h 212"/>
                  <a:gd name="T70" fmla="*/ 2147483647 w 214"/>
                  <a:gd name="T71" fmla="*/ 2147483647 h 212"/>
                  <a:gd name="T72" fmla="*/ 2147483647 w 214"/>
                  <a:gd name="T73" fmla="*/ 0 h 212"/>
                  <a:gd name="T74" fmla="*/ 2147483647 w 214"/>
                  <a:gd name="T75" fmla="*/ 2147483647 h 212"/>
                  <a:gd name="T76" fmla="*/ 2147483647 w 214"/>
                  <a:gd name="T77" fmla="*/ 2147483647 h 212"/>
                  <a:gd name="T78" fmla="*/ 2147483647 w 214"/>
                  <a:gd name="T79" fmla="*/ 2147483647 h 212"/>
                  <a:gd name="T80" fmla="*/ 2147483647 w 214"/>
                  <a:gd name="T81" fmla="*/ 0 h 21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14"/>
                  <a:gd name="T124" fmla="*/ 0 h 212"/>
                  <a:gd name="T125" fmla="*/ 214 w 214"/>
                  <a:gd name="T126" fmla="*/ 212 h 21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14" h="212">
                    <a:moveTo>
                      <a:pt x="44" y="32"/>
                    </a:moveTo>
                    <a:lnTo>
                      <a:pt x="208" y="38"/>
                    </a:lnTo>
                    <a:lnTo>
                      <a:pt x="206" y="50"/>
                    </a:lnTo>
                    <a:lnTo>
                      <a:pt x="40" y="44"/>
                    </a:lnTo>
                    <a:lnTo>
                      <a:pt x="44" y="32"/>
                    </a:lnTo>
                    <a:close/>
                    <a:moveTo>
                      <a:pt x="36" y="64"/>
                    </a:moveTo>
                    <a:lnTo>
                      <a:pt x="204" y="70"/>
                    </a:lnTo>
                    <a:lnTo>
                      <a:pt x="202" y="84"/>
                    </a:lnTo>
                    <a:lnTo>
                      <a:pt x="32" y="78"/>
                    </a:lnTo>
                    <a:lnTo>
                      <a:pt x="36" y="64"/>
                    </a:lnTo>
                    <a:close/>
                    <a:moveTo>
                      <a:pt x="28" y="96"/>
                    </a:moveTo>
                    <a:lnTo>
                      <a:pt x="198" y="102"/>
                    </a:lnTo>
                    <a:lnTo>
                      <a:pt x="196" y="116"/>
                    </a:lnTo>
                    <a:lnTo>
                      <a:pt x="24" y="108"/>
                    </a:lnTo>
                    <a:lnTo>
                      <a:pt x="28" y="96"/>
                    </a:lnTo>
                    <a:close/>
                    <a:moveTo>
                      <a:pt x="20" y="128"/>
                    </a:moveTo>
                    <a:lnTo>
                      <a:pt x="194" y="134"/>
                    </a:lnTo>
                    <a:lnTo>
                      <a:pt x="192" y="148"/>
                    </a:lnTo>
                    <a:lnTo>
                      <a:pt x="16" y="140"/>
                    </a:lnTo>
                    <a:lnTo>
                      <a:pt x="20" y="128"/>
                    </a:lnTo>
                    <a:close/>
                    <a:moveTo>
                      <a:pt x="10" y="160"/>
                    </a:moveTo>
                    <a:lnTo>
                      <a:pt x="188" y="166"/>
                    </a:lnTo>
                    <a:lnTo>
                      <a:pt x="186" y="180"/>
                    </a:lnTo>
                    <a:lnTo>
                      <a:pt x="6" y="172"/>
                    </a:lnTo>
                    <a:lnTo>
                      <a:pt x="10" y="160"/>
                    </a:lnTo>
                    <a:close/>
                    <a:moveTo>
                      <a:pt x="2" y="192"/>
                    </a:moveTo>
                    <a:lnTo>
                      <a:pt x="184" y="200"/>
                    </a:lnTo>
                    <a:lnTo>
                      <a:pt x="182" y="212"/>
                    </a:lnTo>
                    <a:lnTo>
                      <a:pt x="0" y="204"/>
                    </a:lnTo>
                    <a:lnTo>
                      <a:pt x="2" y="192"/>
                    </a:lnTo>
                    <a:close/>
                    <a:moveTo>
                      <a:pt x="52" y="0"/>
                    </a:moveTo>
                    <a:lnTo>
                      <a:pt x="214" y="6"/>
                    </a:lnTo>
                    <a:lnTo>
                      <a:pt x="212" y="18"/>
                    </a:lnTo>
                    <a:lnTo>
                      <a:pt x="50" y="12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</a:endParaRPr>
              </a:p>
            </p:txBody>
          </p:sp>
          <p:sp>
            <p:nvSpPr>
              <p:cNvPr id="26" name="Freeform 90"/>
              <p:cNvSpPr>
                <a:spLocks/>
              </p:cNvSpPr>
              <p:nvPr/>
            </p:nvSpPr>
            <p:spPr bwMode="auto">
              <a:xfrm>
                <a:off x="4699865" y="3091545"/>
                <a:ext cx="379153" cy="437455"/>
              </a:xfrm>
              <a:custGeom>
                <a:avLst/>
                <a:gdLst>
                  <a:gd name="T0" fmla="*/ 2147483647 w 248"/>
                  <a:gd name="T1" fmla="*/ 2147483647 h 286"/>
                  <a:gd name="T2" fmla="*/ 2147483647 w 248"/>
                  <a:gd name="T3" fmla="*/ 2147483647 h 286"/>
                  <a:gd name="T4" fmla="*/ 2147483647 w 248"/>
                  <a:gd name="T5" fmla="*/ 2147483647 h 286"/>
                  <a:gd name="T6" fmla="*/ 2147483647 w 248"/>
                  <a:gd name="T7" fmla="*/ 2147483647 h 286"/>
                  <a:gd name="T8" fmla="*/ 2147483647 w 248"/>
                  <a:gd name="T9" fmla="*/ 2147483647 h 286"/>
                  <a:gd name="T10" fmla="*/ 2147483647 w 248"/>
                  <a:gd name="T11" fmla="*/ 0 h 286"/>
                  <a:gd name="T12" fmla="*/ 2147483647 w 248"/>
                  <a:gd name="T13" fmla="*/ 2147483647 h 286"/>
                  <a:gd name="T14" fmla="*/ 2147483647 w 248"/>
                  <a:gd name="T15" fmla="*/ 2147483647 h 286"/>
                  <a:gd name="T16" fmla="*/ 2147483647 w 248"/>
                  <a:gd name="T17" fmla="*/ 2147483647 h 286"/>
                  <a:gd name="T18" fmla="*/ 2147483647 w 248"/>
                  <a:gd name="T19" fmla="*/ 2147483647 h 286"/>
                  <a:gd name="T20" fmla="*/ 2147483647 w 248"/>
                  <a:gd name="T21" fmla="*/ 2147483647 h 286"/>
                  <a:gd name="T22" fmla="*/ 0 w 248"/>
                  <a:gd name="T23" fmla="*/ 2147483647 h 286"/>
                  <a:gd name="T24" fmla="*/ 2147483647 w 248"/>
                  <a:gd name="T25" fmla="*/ 2147483647 h 28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48"/>
                  <a:gd name="T40" fmla="*/ 0 h 286"/>
                  <a:gd name="T41" fmla="*/ 248 w 248"/>
                  <a:gd name="T42" fmla="*/ 286 h 28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48" h="286">
                    <a:moveTo>
                      <a:pt x="68" y="40"/>
                    </a:moveTo>
                    <a:lnTo>
                      <a:pt x="68" y="40"/>
                    </a:lnTo>
                    <a:lnTo>
                      <a:pt x="114" y="36"/>
                    </a:lnTo>
                    <a:lnTo>
                      <a:pt x="160" y="28"/>
                    </a:lnTo>
                    <a:lnTo>
                      <a:pt x="204" y="16"/>
                    </a:lnTo>
                    <a:lnTo>
                      <a:pt x="248" y="0"/>
                    </a:lnTo>
                    <a:lnTo>
                      <a:pt x="196" y="244"/>
                    </a:lnTo>
                    <a:lnTo>
                      <a:pt x="148" y="260"/>
                    </a:lnTo>
                    <a:lnTo>
                      <a:pt x="100" y="274"/>
                    </a:lnTo>
                    <a:lnTo>
                      <a:pt x="50" y="282"/>
                    </a:lnTo>
                    <a:lnTo>
                      <a:pt x="0" y="286"/>
                    </a:lnTo>
                    <a:lnTo>
                      <a:pt x="68" y="40"/>
                    </a:lnTo>
                    <a:close/>
                  </a:path>
                </a:pathLst>
              </a:custGeom>
              <a:solidFill>
                <a:srgbClr val="17375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</a:endParaRPr>
              </a:p>
            </p:txBody>
          </p:sp>
          <p:sp>
            <p:nvSpPr>
              <p:cNvPr id="27" name="Freeform 92"/>
              <p:cNvSpPr>
                <a:spLocks/>
              </p:cNvSpPr>
              <p:nvPr/>
            </p:nvSpPr>
            <p:spPr bwMode="auto">
              <a:xfrm>
                <a:off x="4776308" y="3220026"/>
                <a:ext cx="128423" cy="131543"/>
              </a:xfrm>
              <a:custGeom>
                <a:avLst/>
                <a:gdLst>
                  <a:gd name="T0" fmla="*/ 2147483647 w 84"/>
                  <a:gd name="T1" fmla="*/ 2147483647 h 86"/>
                  <a:gd name="T2" fmla="*/ 2147483647 w 84"/>
                  <a:gd name="T3" fmla="*/ 2147483647 h 86"/>
                  <a:gd name="T4" fmla="*/ 2147483647 w 84"/>
                  <a:gd name="T5" fmla="*/ 2147483647 h 86"/>
                  <a:gd name="T6" fmla="*/ 2147483647 w 84"/>
                  <a:gd name="T7" fmla="*/ 0 h 86"/>
                  <a:gd name="T8" fmla="*/ 2147483647 w 84"/>
                  <a:gd name="T9" fmla="*/ 2147483647 h 86"/>
                  <a:gd name="T10" fmla="*/ 2147483647 w 84"/>
                  <a:gd name="T11" fmla="*/ 2147483647 h 86"/>
                  <a:gd name="T12" fmla="*/ 2147483647 w 84"/>
                  <a:gd name="T13" fmla="*/ 2147483647 h 86"/>
                  <a:gd name="T14" fmla="*/ 0 w 84"/>
                  <a:gd name="T15" fmla="*/ 2147483647 h 86"/>
                  <a:gd name="T16" fmla="*/ 2147483647 w 84"/>
                  <a:gd name="T17" fmla="*/ 2147483647 h 8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84"/>
                  <a:gd name="T28" fmla="*/ 0 h 86"/>
                  <a:gd name="T29" fmla="*/ 84 w 84"/>
                  <a:gd name="T30" fmla="*/ 86 h 8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84" h="86">
                    <a:moveTo>
                      <a:pt x="22" y="10"/>
                    </a:moveTo>
                    <a:lnTo>
                      <a:pt x="22" y="10"/>
                    </a:lnTo>
                    <a:lnTo>
                      <a:pt x="52" y="6"/>
                    </a:lnTo>
                    <a:lnTo>
                      <a:pt x="84" y="0"/>
                    </a:lnTo>
                    <a:lnTo>
                      <a:pt x="64" y="78"/>
                    </a:lnTo>
                    <a:lnTo>
                      <a:pt x="32" y="82"/>
                    </a:lnTo>
                    <a:lnTo>
                      <a:pt x="0" y="86"/>
                    </a:lnTo>
                    <a:lnTo>
                      <a:pt x="22" y="1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" name="CuadroTexto 1"/>
          <p:cNvSpPr txBox="1"/>
          <p:nvPr/>
        </p:nvSpPr>
        <p:spPr>
          <a:xfrm>
            <a:off x="215260" y="2156633"/>
            <a:ext cx="182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Asesor interno de MP incluye en su argumento de ventas el seguro como anexo al programa de MP</a:t>
            </a:r>
            <a:endParaRPr lang="es-CO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344500" y="2238588"/>
            <a:ext cx="1820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Se diligencia el formulario de afiliación junto con el formulario del seguro.</a:t>
            </a:r>
            <a:endParaRPr lang="es-CO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7084267" y="895531"/>
            <a:ext cx="1144728" cy="1085025"/>
            <a:chOff x="6331200" y="3907146"/>
            <a:chExt cx="1624492" cy="1548381"/>
          </a:xfrm>
        </p:grpSpPr>
        <p:sp>
          <p:nvSpPr>
            <p:cNvPr id="50" name="Oval 60"/>
            <p:cNvSpPr/>
            <p:nvPr/>
          </p:nvSpPr>
          <p:spPr>
            <a:xfrm>
              <a:off x="6331200" y="3907146"/>
              <a:ext cx="1624492" cy="154838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32" name="Group 14348"/>
            <p:cNvGrpSpPr>
              <a:grpSpLocks/>
            </p:cNvGrpSpPr>
            <p:nvPr/>
          </p:nvGrpSpPr>
          <p:grpSpPr bwMode="auto">
            <a:xfrm>
              <a:off x="6727838" y="4346755"/>
              <a:ext cx="843264" cy="697679"/>
              <a:chOff x="7677237" y="1584322"/>
              <a:chExt cx="362493" cy="351667"/>
            </a:xfrm>
          </p:grpSpPr>
          <p:sp>
            <p:nvSpPr>
              <p:cNvPr id="33" name="Oval 14347"/>
              <p:cNvSpPr/>
              <p:nvPr/>
            </p:nvSpPr>
            <p:spPr>
              <a:xfrm>
                <a:off x="7677237" y="1584322"/>
                <a:ext cx="350323" cy="3516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4" name="Freeform 83"/>
              <p:cNvSpPr/>
              <p:nvPr/>
            </p:nvSpPr>
            <p:spPr>
              <a:xfrm>
                <a:off x="7771275" y="1584322"/>
                <a:ext cx="268455" cy="281334"/>
              </a:xfrm>
              <a:custGeom>
                <a:avLst/>
                <a:gdLst>
                  <a:gd name="connsiteX0" fmla="*/ 884 w 1200903"/>
                  <a:gd name="connsiteY0" fmla="*/ 613386 h 1403466"/>
                  <a:gd name="connsiteX1" fmla="*/ 236049 w 1200903"/>
                  <a:gd name="connsiteY1" fmla="*/ 566346 h 1403466"/>
                  <a:gd name="connsiteX2" fmla="*/ 502569 w 1200903"/>
                  <a:gd name="connsiteY2" fmla="*/ 989704 h 1403466"/>
                  <a:gd name="connsiteX3" fmla="*/ 627991 w 1200903"/>
                  <a:gd name="connsiteY3" fmla="*/ 926984 h 1403466"/>
                  <a:gd name="connsiteX4" fmla="*/ 1192387 w 1200903"/>
                  <a:gd name="connsiteY4" fmla="*/ 1870 h 1403466"/>
                  <a:gd name="connsiteX5" fmla="*/ 941544 w 1200903"/>
                  <a:gd name="connsiteY5" fmla="*/ 707465 h 1403466"/>
                  <a:gd name="connsiteX6" fmla="*/ 580958 w 1200903"/>
                  <a:gd name="connsiteY6" fmla="*/ 1397381 h 1403466"/>
                  <a:gd name="connsiteX7" fmla="*/ 173338 w 1200903"/>
                  <a:gd name="connsiteY7" fmla="*/ 1021064 h 1403466"/>
                  <a:gd name="connsiteX8" fmla="*/ 884 w 1200903"/>
                  <a:gd name="connsiteY8" fmla="*/ 613386 h 1403466"/>
                  <a:gd name="connsiteX0" fmla="*/ 884 w 1466748"/>
                  <a:gd name="connsiteY0" fmla="*/ 1291081 h 2081161"/>
                  <a:gd name="connsiteX1" fmla="*/ 236049 w 1466748"/>
                  <a:gd name="connsiteY1" fmla="*/ 1244041 h 2081161"/>
                  <a:gd name="connsiteX2" fmla="*/ 502569 w 1466748"/>
                  <a:gd name="connsiteY2" fmla="*/ 1667399 h 2081161"/>
                  <a:gd name="connsiteX3" fmla="*/ 627991 w 1466748"/>
                  <a:gd name="connsiteY3" fmla="*/ 1604679 h 2081161"/>
                  <a:gd name="connsiteX4" fmla="*/ 1462335 w 1466748"/>
                  <a:gd name="connsiteY4" fmla="*/ 912 h 2081161"/>
                  <a:gd name="connsiteX5" fmla="*/ 941544 w 1466748"/>
                  <a:gd name="connsiteY5" fmla="*/ 1385160 h 2081161"/>
                  <a:gd name="connsiteX6" fmla="*/ 580958 w 1466748"/>
                  <a:gd name="connsiteY6" fmla="*/ 2075076 h 2081161"/>
                  <a:gd name="connsiteX7" fmla="*/ 173338 w 1466748"/>
                  <a:gd name="connsiteY7" fmla="*/ 1698759 h 2081161"/>
                  <a:gd name="connsiteX8" fmla="*/ 884 w 1466748"/>
                  <a:gd name="connsiteY8" fmla="*/ 1291081 h 2081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6748" h="2081161">
                    <a:moveTo>
                      <a:pt x="884" y="1291081"/>
                    </a:moveTo>
                    <a:cubicBezTo>
                      <a:pt x="11336" y="1215295"/>
                      <a:pt x="152435" y="1181321"/>
                      <a:pt x="236049" y="1244041"/>
                    </a:cubicBezTo>
                    <a:cubicBezTo>
                      <a:pt x="319663" y="1306761"/>
                      <a:pt x="437245" y="1607293"/>
                      <a:pt x="502569" y="1667399"/>
                    </a:cubicBezTo>
                    <a:cubicBezTo>
                      <a:pt x="567893" y="1727505"/>
                      <a:pt x="468030" y="1882427"/>
                      <a:pt x="627991" y="1604679"/>
                    </a:cubicBezTo>
                    <a:cubicBezTo>
                      <a:pt x="787952" y="1326931"/>
                      <a:pt x="1410076" y="37498"/>
                      <a:pt x="1462335" y="912"/>
                    </a:cubicBezTo>
                    <a:cubicBezTo>
                      <a:pt x="1514594" y="-35674"/>
                      <a:pt x="1088440" y="1039466"/>
                      <a:pt x="941544" y="1385160"/>
                    </a:cubicBezTo>
                    <a:cubicBezTo>
                      <a:pt x="794648" y="1730854"/>
                      <a:pt x="708992" y="2022810"/>
                      <a:pt x="580958" y="2075076"/>
                    </a:cubicBezTo>
                    <a:cubicBezTo>
                      <a:pt x="452924" y="2127342"/>
                      <a:pt x="272630" y="1829425"/>
                      <a:pt x="173338" y="1698759"/>
                    </a:cubicBezTo>
                    <a:cubicBezTo>
                      <a:pt x="74046" y="1568093"/>
                      <a:pt x="-9568" y="1366867"/>
                      <a:pt x="884" y="129108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5" name="Flecha derecha 34"/>
          <p:cNvSpPr/>
          <p:nvPr/>
        </p:nvSpPr>
        <p:spPr>
          <a:xfrm>
            <a:off x="6294940" y="1174262"/>
            <a:ext cx="489000" cy="39350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327107" y="2005958"/>
            <a:ext cx="20256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Se entrega la solicitud de ingreso a MP.</a:t>
            </a:r>
          </a:p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Junto con el formulario de afiliación al seguro a mesa de control para validación de información.</a:t>
            </a:r>
          </a:p>
          <a:p>
            <a:pPr algn="ctr"/>
            <a:endParaRPr lang="es-CO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4715093" y="951217"/>
            <a:ext cx="1228385" cy="1100161"/>
            <a:chOff x="4361980" y="547291"/>
            <a:chExt cx="1529156" cy="1503927"/>
          </a:xfrm>
        </p:grpSpPr>
        <p:sp>
          <p:nvSpPr>
            <p:cNvPr id="31" name="Oval 60"/>
            <p:cNvSpPr/>
            <p:nvPr/>
          </p:nvSpPr>
          <p:spPr>
            <a:xfrm>
              <a:off x="4361980" y="547291"/>
              <a:ext cx="1529156" cy="150392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41" y="762363"/>
              <a:ext cx="1057244" cy="1073784"/>
            </a:xfrm>
            <a:prstGeom prst="rect">
              <a:avLst/>
            </a:prstGeom>
          </p:spPr>
        </p:pic>
      </p:grpSp>
      <p:sp>
        <p:nvSpPr>
          <p:cNvPr id="52" name="Flecha derecha 51"/>
          <p:cNvSpPr/>
          <p:nvPr/>
        </p:nvSpPr>
        <p:spPr>
          <a:xfrm>
            <a:off x="4091643" y="1304545"/>
            <a:ext cx="489000" cy="39350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3" name="CuadroTexto 52"/>
          <p:cNvSpPr txBox="1"/>
          <p:nvPr/>
        </p:nvSpPr>
        <p:spPr>
          <a:xfrm>
            <a:off x="6406056" y="1957077"/>
            <a:ext cx="2534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Una vez se haya validado la información correcta en los formularios de afiliación , pasa a  operaciones y se procede a realizar la marcación en el sistema del seguro y a grabar</a:t>
            </a:r>
            <a:endParaRPr lang="es-CO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6933356" y="3688969"/>
            <a:ext cx="1295639" cy="1180147"/>
            <a:chOff x="131646" y="3743954"/>
            <a:chExt cx="1561230" cy="1503927"/>
          </a:xfrm>
        </p:grpSpPr>
        <p:sp>
          <p:nvSpPr>
            <p:cNvPr id="55" name="Oval 56"/>
            <p:cNvSpPr/>
            <p:nvPr/>
          </p:nvSpPr>
          <p:spPr>
            <a:xfrm>
              <a:off x="131646" y="3743954"/>
              <a:ext cx="1561230" cy="1503927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60" name="VECTOR : computer - gray"/>
            <p:cNvGrpSpPr/>
            <p:nvPr/>
          </p:nvGrpSpPr>
          <p:grpSpPr>
            <a:xfrm>
              <a:off x="224548" y="3743954"/>
              <a:ext cx="1404040" cy="1491903"/>
              <a:chOff x="4156082" y="349252"/>
              <a:chExt cx="917576" cy="917575"/>
            </a:xfrm>
            <a:solidFill>
              <a:srgbClr val="77777A"/>
            </a:solidFill>
          </p:grpSpPr>
          <p:sp>
            <p:nvSpPr>
              <p:cNvPr id="61" name="Oval 44"/>
              <p:cNvSpPr>
                <a:spLocks noChangeArrowheads="1"/>
              </p:cNvSpPr>
              <p:nvPr/>
            </p:nvSpPr>
            <p:spPr bwMode="auto">
              <a:xfrm>
                <a:off x="4156082" y="349252"/>
                <a:ext cx="917576" cy="917575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45"/>
              <p:cNvSpPr>
                <a:spLocks noEditPoints="1"/>
              </p:cNvSpPr>
              <p:nvPr/>
            </p:nvSpPr>
            <p:spPr bwMode="auto">
              <a:xfrm>
                <a:off x="4383094" y="587377"/>
                <a:ext cx="460375" cy="315913"/>
              </a:xfrm>
              <a:custGeom>
                <a:avLst/>
                <a:gdLst>
                  <a:gd name="T0" fmla="*/ 21 w 385"/>
                  <a:gd name="T1" fmla="*/ 265 h 265"/>
                  <a:gd name="T2" fmla="*/ 363 w 385"/>
                  <a:gd name="T3" fmla="*/ 265 h 265"/>
                  <a:gd name="T4" fmla="*/ 385 w 385"/>
                  <a:gd name="T5" fmla="*/ 244 h 265"/>
                  <a:gd name="T6" fmla="*/ 385 w 385"/>
                  <a:gd name="T7" fmla="*/ 21 h 265"/>
                  <a:gd name="T8" fmla="*/ 363 w 385"/>
                  <a:gd name="T9" fmla="*/ 0 h 265"/>
                  <a:gd name="T10" fmla="*/ 21 w 385"/>
                  <a:gd name="T11" fmla="*/ 0 h 265"/>
                  <a:gd name="T12" fmla="*/ 0 w 385"/>
                  <a:gd name="T13" fmla="*/ 21 h 265"/>
                  <a:gd name="T14" fmla="*/ 0 w 385"/>
                  <a:gd name="T15" fmla="*/ 244 h 265"/>
                  <a:gd name="T16" fmla="*/ 21 w 385"/>
                  <a:gd name="T17" fmla="*/ 265 h 265"/>
                  <a:gd name="T18" fmla="*/ 28 w 385"/>
                  <a:gd name="T19" fmla="*/ 28 h 265"/>
                  <a:gd name="T20" fmla="*/ 356 w 385"/>
                  <a:gd name="T21" fmla="*/ 28 h 265"/>
                  <a:gd name="T22" fmla="*/ 356 w 385"/>
                  <a:gd name="T23" fmla="*/ 237 h 265"/>
                  <a:gd name="T24" fmla="*/ 28 w 385"/>
                  <a:gd name="T25" fmla="*/ 237 h 265"/>
                  <a:gd name="T26" fmla="*/ 28 w 385"/>
                  <a:gd name="T27" fmla="*/ 28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5" h="265">
                    <a:moveTo>
                      <a:pt x="21" y="265"/>
                    </a:moveTo>
                    <a:cubicBezTo>
                      <a:pt x="363" y="265"/>
                      <a:pt x="363" y="265"/>
                      <a:pt x="363" y="265"/>
                    </a:cubicBezTo>
                    <a:cubicBezTo>
                      <a:pt x="375" y="265"/>
                      <a:pt x="385" y="256"/>
                      <a:pt x="385" y="244"/>
                    </a:cubicBezTo>
                    <a:cubicBezTo>
                      <a:pt x="385" y="21"/>
                      <a:pt x="385" y="21"/>
                      <a:pt x="385" y="21"/>
                    </a:cubicBezTo>
                    <a:cubicBezTo>
                      <a:pt x="385" y="9"/>
                      <a:pt x="375" y="0"/>
                      <a:pt x="36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256"/>
                      <a:pt x="10" y="265"/>
                      <a:pt x="21" y="265"/>
                    </a:cubicBezTo>
                    <a:close/>
                    <a:moveTo>
                      <a:pt x="28" y="28"/>
                    </a:moveTo>
                    <a:cubicBezTo>
                      <a:pt x="356" y="28"/>
                      <a:pt x="356" y="28"/>
                      <a:pt x="356" y="28"/>
                    </a:cubicBezTo>
                    <a:cubicBezTo>
                      <a:pt x="356" y="237"/>
                      <a:pt x="356" y="237"/>
                      <a:pt x="356" y="237"/>
                    </a:cubicBezTo>
                    <a:cubicBezTo>
                      <a:pt x="28" y="237"/>
                      <a:pt x="28" y="237"/>
                      <a:pt x="28" y="237"/>
                    </a:cubicBezTo>
                    <a:lnTo>
                      <a:pt x="28" y="28"/>
                    </a:lnTo>
                    <a:close/>
                  </a:path>
                </a:pathLst>
              </a:custGeom>
              <a:solidFill>
                <a:srgbClr val="7030A0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314832" y="925515"/>
                <a:ext cx="600075" cy="104775"/>
              </a:xfrm>
              <a:custGeom>
                <a:avLst/>
                <a:gdLst>
                  <a:gd name="T0" fmla="*/ 495 w 502"/>
                  <a:gd name="T1" fmla="*/ 72 h 88"/>
                  <a:gd name="T2" fmla="*/ 446 w 502"/>
                  <a:gd name="T3" fmla="*/ 11 h 88"/>
                  <a:gd name="T4" fmla="*/ 432 w 502"/>
                  <a:gd name="T5" fmla="*/ 0 h 88"/>
                  <a:gd name="T6" fmla="*/ 65 w 502"/>
                  <a:gd name="T7" fmla="*/ 0 h 88"/>
                  <a:gd name="T8" fmla="*/ 51 w 502"/>
                  <a:gd name="T9" fmla="*/ 12 h 88"/>
                  <a:gd name="T10" fmla="*/ 6 w 502"/>
                  <a:gd name="T11" fmla="*/ 72 h 88"/>
                  <a:gd name="T12" fmla="*/ 20 w 502"/>
                  <a:gd name="T13" fmla="*/ 88 h 88"/>
                  <a:gd name="T14" fmla="*/ 481 w 502"/>
                  <a:gd name="T15" fmla="*/ 88 h 88"/>
                  <a:gd name="T16" fmla="*/ 495 w 502"/>
                  <a:gd name="T17" fmla="*/ 7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2" h="88">
                    <a:moveTo>
                      <a:pt x="495" y="72"/>
                    </a:moveTo>
                    <a:cubicBezTo>
                      <a:pt x="489" y="60"/>
                      <a:pt x="446" y="11"/>
                      <a:pt x="446" y="11"/>
                    </a:cubicBezTo>
                    <a:cubicBezTo>
                      <a:pt x="442" y="4"/>
                      <a:pt x="439" y="0"/>
                      <a:pt x="432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8" y="0"/>
                      <a:pt x="55" y="3"/>
                      <a:pt x="51" y="12"/>
                    </a:cubicBezTo>
                    <a:cubicBezTo>
                      <a:pt x="51" y="12"/>
                      <a:pt x="11" y="62"/>
                      <a:pt x="6" y="72"/>
                    </a:cubicBezTo>
                    <a:cubicBezTo>
                      <a:pt x="0" y="84"/>
                      <a:pt x="12" y="88"/>
                      <a:pt x="20" y="88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89" y="88"/>
                      <a:pt x="502" y="83"/>
                      <a:pt x="495" y="72"/>
                    </a:cubicBezTo>
                    <a:close/>
                  </a:path>
                </a:pathLst>
              </a:custGeom>
              <a:solidFill>
                <a:srgbClr val="7030A0">
                  <a:alpha val="3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4" name="CuadroTexto 63"/>
          <p:cNvSpPr txBox="1"/>
          <p:nvPr/>
        </p:nvSpPr>
        <p:spPr>
          <a:xfrm>
            <a:off x="6570578" y="4942501"/>
            <a:ext cx="2205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Si el usuario es del plan familiar, el cobro del seguro se realizara a través  de la factura mensual de Medicina Prepagada.</a:t>
            </a:r>
            <a:endParaRPr lang="es-CO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619329" y="3688969"/>
            <a:ext cx="1324149" cy="1189448"/>
            <a:chOff x="4514118" y="3642929"/>
            <a:chExt cx="1624492" cy="1548381"/>
          </a:xfrm>
        </p:grpSpPr>
        <p:sp>
          <p:nvSpPr>
            <p:cNvPr id="70" name="Oval 60"/>
            <p:cNvSpPr/>
            <p:nvPr/>
          </p:nvSpPr>
          <p:spPr>
            <a:xfrm>
              <a:off x="4514118" y="3642929"/>
              <a:ext cx="1624492" cy="1548381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grpSp>
          <p:nvGrpSpPr>
            <p:cNvPr id="65" name="VECTOR : download - gray"/>
            <p:cNvGrpSpPr/>
            <p:nvPr/>
          </p:nvGrpSpPr>
          <p:grpSpPr>
            <a:xfrm>
              <a:off x="4707896" y="3835443"/>
              <a:ext cx="1290295" cy="1163352"/>
              <a:chOff x="5013332" y="1144590"/>
              <a:chExt cx="512763" cy="511175"/>
            </a:xfrm>
            <a:solidFill>
              <a:srgbClr val="77777A"/>
            </a:solidFill>
          </p:grpSpPr>
          <p:sp>
            <p:nvSpPr>
              <p:cNvPr id="66" name="Oval 60"/>
              <p:cNvSpPr>
                <a:spLocks noChangeArrowheads="1"/>
              </p:cNvSpPr>
              <p:nvPr/>
            </p:nvSpPr>
            <p:spPr bwMode="auto">
              <a:xfrm>
                <a:off x="5013332" y="1144590"/>
                <a:ext cx="512763" cy="511175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5153032" y="1416052"/>
                <a:ext cx="231775" cy="134938"/>
              </a:xfrm>
              <a:custGeom>
                <a:avLst/>
                <a:gdLst>
                  <a:gd name="T0" fmla="*/ 194 w 194"/>
                  <a:gd name="T1" fmla="*/ 30 h 112"/>
                  <a:gd name="T2" fmla="*/ 162 w 194"/>
                  <a:gd name="T3" fmla="*/ 2 h 112"/>
                  <a:gd name="T4" fmla="*/ 157 w 194"/>
                  <a:gd name="T5" fmla="*/ 0 h 112"/>
                  <a:gd name="T6" fmla="*/ 143 w 194"/>
                  <a:gd name="T7" fmla="*/ 13 h 112"/>
                  <a:gd name="T8" fmla="*/ 157 w 194"/>
                  <a:gd name="T9" fmla="*/ 17 h 112"/>
                  <a:gd name="T10" fmla="*/ 177 w 194"/>
                  <a:gd name="T11" fmla="*/ 33 h 112"/>
                  <a:gd name="T12" fmla="*/ 157 w 194"/>
                  <a:gd name="T13" fmla="*/ 48 h 112"/>
                  <a:gd name="T14" fmla="*/ 97 w 194"/>
                  <a:gd name="T15" fmla="*/ 57 h 112"/>
                  <a:gd name="T16" fmla="*/ 37 w 194"/>
                  <a:gd name="T17" fmla="*/ 48 h 112"/>
                  <a:gd name="T18" fmla="*/ 17 w 194"/>
                  <a:gd name="T19" fmla="*/ 33 h 112"/>
                  <a:gd name="T20" fmla="*/ 37 w 194"/>
                  <a:gd name="T21" fmla="*/ 17 h 112"/>
                  <a:gd name="T22" fmla="*/ 52 w 194"/>
                  <a:gd name="T23" fmla="*/ 13 h 112"/>
                  <a:gd name="T24" fmla="*/ 38 w 194"/>
                  <a:gd name="T25" fmla="*/ 0 h 112"/>
                  <a:gd name="T26" fmla="*/ 32 w 194"/>
                  <a:gd name="T27" fmla="*/ 2 h 112"/>
                  <a:gd name="T28" fmla="*/ 1 w 194"/>
                  <a:gd name="T29" fmla="*/ 30 h 112"/>
                  <a:gd name="T30" fmla="*/ 0 w 194"/>
                  <a:gd name="T31" fmla="*/ 30 h 112"/>
                  <a:gd name="T32" fmla="*/ 0 w 194"/>
                  <a:gd name="T33" fmla="*/ 74 h 112"/>
                  <a:gd name="T34" fmla="*/ 1 w 194"/>
                  <a:gd name="T35" fmla="*/ 74 h 112"/>
                  <a:gd name="T36" fmla="*/ 32 w 194"/>
                  <a:gd name="T37" fmla="*/ 102 h 112"/>
                  <a:gd name="T38" fmla="*/ 97 w 194"/>
                  <a:gd name="T39" fmla="*/ 112 h 112"/>
                  <a:gd name="T40" fmla="*/ 162 w 194"/>
                  <a:gd name="T41" fmla="*/ 102 h 112"/>
                  <a:gd name="T42" fmla="*/ 194 w 194"/>
                  <a:gd name="T43" fmla="*/ 74 h 112"/>
                  <a:gd name="T44" fmla="*/ 194 w 194"/>
                  <a:gd name="T45" fmla="*/ 74 h 112"/>
                  <a:gd name="T46" fmla="*/ 194 w 194"/>
                  <a:gd name="T47" fmla="*/ 3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4" h="112">
                    <a:moveTo>
                      <a:pt x="194" y="30"/>
                    </a:moveTo>
                    <a:cubicBezTo>
                      <a:pt x="193" y="22"/>
                      <a:pt x="186" y="11"/>
                      <a:pt x="162" y="2"/>
                    </a:cubicBezTo>
                    <a:cubicBezTo>
                      <a:pt x="161" y="1"/>
                      <a:pt x="159" y="1"/>
                      <a:pt x="157" y="0"/>
                    </a:cubicBezTo>
                    <a:cubicBezTo>
                      <a:pt x="143" y="13"/>
                      <a:pt x="143" y="13"/>
                      <a:pt x="143" y="13"/>
                    </a:cubicBezTo>
                    <a:cubicBezTo>
                      <a:pt x="148" y="14"/>
                      <a:pt x="152" y="16"/>
                      <a:pt x="157" y="17"/>
                    </a:cubicBezTo>
                    <a:cubicBezTo>
                      <a:pt x="171" y="23"/>
                      <a:pt x="177" y="29"/>
                      <a:pt x="177" y="33"/>
                    </a:cubicBezTo>
                    <a:cubicBezTo>
                      <a:pt x="177" y="37"/>
                      <a:pt x="171" y="43"/>
                      <a:pt x="157" y="48"/>
                    </a:cubicBezTo>
                    <a:cubicBezTo>
                      <a:pt x="141" y="54"/>
                      <a:pt x="120" y="57"/>
                      <a:pt x="97" y="57"/>
                    </a:cubicBezTo>
                    <a:cubicBezTo>
                      <a:pt x="74" y="57"/>
                      <a:pt x="53" y="54"/>
                      <a:pt x="37" y="48"/>
                    </a:cubicBezTo>
                    <a:cubicBezTo>
                      <a:pt x="23" y="43"/>
                      <a:pt x="17" y="37"/>
                      <a:pt x="17" y="33"/>
                    </a:cubicBezTo>
                    <a:cubicBezTo>
                      <a:pt x="17" y="29"/>
                      <a:pt x="23" y="23"/>
                      <a:pt x="37" y="17"/>
                    </a:cubicBezTo>
                    <a:cubicBezTo>
                      <a:pt x="42" y="16"/>
                      <a:pt x="46" y="14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1"/>
                      <a:pt x="34" y="1"/>
                      <a:pt x="32" y="2"/>
                    </a:cubicBezTo>
                    <a:cubicBezTo>
                      <a:pt x="8" y="11"/>
                      <a:pt x="2" y="22"/>
                      <a:pt x="1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2" y="82"/>
                      <a:pt x="8" y="93"/>
                      <a:pt x="32" y="102"/>
                    </a:cubicBezTo>
                    <a:cubicBezTo>
                      <a:pt x="49" y="109"/>
                      <a:pt x="73" y="112"/>
                      <a:pt x="97" y="112"/>
                    </a:cubicBezTo>
                    <a:cubicBezTo>
                      <a:pt x="122" y="112"/>
                      <a:pt x="145" y="109"/>
                      <a:pt x="162" y="102"/>
                    </a:cubicBezTo>
                    <a:cubicBezTo>
                      <a:pt x="186" y="93"/>
                      <a:pt x="193" y="82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30"/>
                      <a:pt x="194" y="30"/>
                      <a:pt x="194" y="30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5167320" y="1249365"/>
                <a:ext cx="203200" cy="212725"/>
              </a:xfrm>
              <a:custGeom>
                <a:avLst/>
                <a:gdLst>
                  <a:gd name="T0" fmla="*/ 81 w 170"/>
                  <a:gd name="T1" fmla="*/ 175 h 178"/>
                  <a:gd name="T2" fmla="*/ 89 w 170"/>
                  <a:gd name="T3" fmla="*/ 175 h 178"/>
                  <a:gd name="T4" fmla="*/ 168 w 170"/>
                  <a:gd name="T5" fmla="*/ 101 h 178"/>
                  <a:gd name="T6" fmla="*/ 166 w 170"/>
                  <a:gd name="T7" fmla="*/ 97 h 178"/>
                  <a:gd name="T8" fmla="*/ 134 w 170"/>
                  <a:gd name="T9" fmla="*/ 97 h 178"/>
                  <a:gd name="T10" fmla="*/ 128 w 170"/>
                  <a:gd name="T11" fmla="*/ 91 h 178"/>
                  <a:gd name="T12" fmla="*/ 128 w 170"/>
                  <a:gd name="T13" fmla="*/ 5 h 178"/>
                  <a:gd name="T14" fmla="*/ 122 w 170"/>
                  <a:gd name="T15" fmla="*/ 0 h 178"/>
                  <a:gd name="T16" fmla="*/ 48 w 170"/>
                  <a:gd name="T17" fmla="*/ 0 h 178"/>
                  <a:gd name="T18" fmla="*/ 42 w 170"/>
                  <a:gd name="T19" fmla="*/ 5 h 178"/>
                  <a:gd name="T20" fmla="*/ 42 w 170"/>
                  <a:gd name="T21" fmla="*/ 91 h 178"/>
                  <a:gd name="T22" fmla="*/ 37 w 170"/>
                  <a:gd name="T23" fmla="*/ 97 h 178"/>
                  <a:gd name="T24" fmla="*/ 4 w 170"/>
                  <a:gd name="T25" fmla="*/ 97 h 178"/>
                  <a:gd name="T26" fmla="*/ 2 w 170"/>
                  <a:gd name="T27" fmla="*/ 101 h 178"/>
                  <a:gd name="T28" fmla="*/ 81 w 170"/>
                  <a:gd name="T29" fmla="*/ 17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0" h="178">
                    <a:moveTo>
                      <a:pt x="81" y="175"/>
                    </a:moveTo>
                    <a:cubicBezTo>
                      <a:pt x="83" y="178"/>
                      <a:pt x="87" y="178"/>
                      <a:pt x="89" y="175"/>
                    </a:cubicBezTo>
                    <a:cubicBezTo>
                      <a:pt x="168" y="101"/>
                      <a:pt x="168" y="101"/>
                      <a:pt x="168" y="101"/>
                    </a:cubicBezTo>
                    <a:cubicBezTo>
                      <a:pt x="170" y="99"/>
                      <a:pt x="169" y="97"/>
                      <a:pt x="166" y="97"/>
                    </a:cubicBezTo>
                    <a:cubicBezTo>
                      <a:pt x="134" y="97"/>
                      <a:pt x="134" y="97"/>
                      <a:pt x="134" y="97"/>
                    </a:cubicBezTo>
                    <a:cubicBezTo>
                      <a:pt x="130" y="97"/>
                      <a:pt x="128" y="94"/>
                      <a:pt x="128" y="91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28" y="2"/>
                      <a:pt x="125" y="0"/>
                      <a:pt x="12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5" y="0"/>
                      <a:pt x="42" y="2"/>
                      <a:pt x="42" y="5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2" y="94"/>
                      <a:pt x="40" y="97"/>
                      <a:pt x="37" y="97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1" y="97"/>
                      <a:pt x="0" y="99"/>
                      <a:pt x="2" y="101"/>
                    </a:cubicBezTo>
                    <a:lnTo>
                      <a:pt x="81" y="175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74" name="CuadroTexto 73"/>
          <p:cNvSpPr txBox="1"/>
          <p:nvPr/>
        </p:nvSpPr>
        <p:spPr>
          <a:xfrm>
            <a:off x="4172354" y="4942502"/>
            <a:ext cx="2386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 smtClean="0">
                <a:solidFill>
                  <a:schemeClr val="accent1">
                    <a:lumMod val="50000"/>
                  </a:schemeClr>
                </a:solidFill>
              </a:rPr>
              <a:t>Si el usuario es del plan Asociado, el cobro del seguro se realizara a través del estado de cuenta del asociado. </a:t>
            </a:r>
            <a:endParaRPr lang="es-CO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Flecha derecha 74"/>
          <p:cNvSpPr/>
          <p:nvPr/>
        </p:nvSpPr>
        <p:spPr>
          <a:xfrm rot="5400000">
            <a:off x="7397584" y="3094522"/>
            <a:ext cx="370773" cy="393506"/>
          </a:xfrm>
          <a:prstGeom prst="rightArrow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6" name="Flecha derecha 75"/>
          <p:cNvSpPr/>
          <p:nvPr/>
        </p:nvSpPr>
        <p:spPr>
          <a:xfrm rot="10800000">
            <a:off x="6220700" y="3933181"/>
            <a:ext cx="489000" cy="393506"/>
          </a:xfrm>
          <a:prstGeom prst="rightArrow">
            <a:avLst/>
          </a:prstGeom>
          <a:solidFill>
            <a:schemeClr val="accent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9" name="Grupo 8"/>
          <p:cNvGrpSpPr/>
          <p:nvPr/>
        </p:nvGrpSpPr>
        <p:grpSpPr>
          <a:xfrm>
            <a:off x="215260" y="3792778"/>
            <a:ext cx="3533056" cy="937752"/>
            <a:chOff x="1900" y="4537918"/>
            <a:chExt cx="3533056" cy="1085642"/>
          </a:xfrm>
        </p:grpSpPr>
        <p:sp>
          <p:nvSpPr>
            <p:cNvPr id="6" name="CuadroTexto 5"/>
            <p:cNvSpPr txBox="1"/>
            <p:nvPr/>
          </p:nvSpPr>
          <p:spPr>
            <a:xfrm>
              <a:off x="82308" y="4672259"/>
              <a:ext cx="3333783" cy="43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b="1" dirty="0" smtClean="0">
                  <a:solidFill>
                    <a:schemeClr val="accent1">
                      <a:lumMod val="50000"/>
                    </a:schemeClr>
                  </a:solidFill>
                </a:rPr>
                <a:t>El asesor comercial NO recaudara la primera cuota del seguro junto con la cuota de Medicina Prepagada.</a:t>
              </a:r>
              <a:endParaRPr lang="es-CO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1900" y="4537918"/>
              <a:ext cx="3533056" cy="1085642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5579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/>
      <p:bldP spid="29" grpId="0"/>
      <p:bldP spid="35" grpId="0" animBg="1"/>
      <p:bldP spid="36" grpId="0"/>
      <p:bldP spid="52" grpId="0" animBg="1"/>
      <p:bldP spid="53" grpId="0"/>
      <p:bldP spid="64" grpId="0"/>
      <p:bldP spid="74" grpId="0"/>
      <p:bldP spid="75" grpId="0" animBg="1"/>
      <p:bldP spid="7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85611" y="2737204"/>
            <a:ext cx="7585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 smtClean="0">
                <a:solidFill>
                  <a:schemeClr val="accent5"/>
                </a:solidFill>
              </a:rPr>
              <a:t>MUCHAS GRACIAS Y ÉXITOS! </a:t>
            </a:r>
            <a:endParaRPr lang="es-CO" sz="4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5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45574" y="700869"/>
            <a:ext cx="8602641" cy="4037463"/>
            <a:chOff x="1524000" y="1523999"/>
            <a:chExt cx="6096000" cy="3810001"/>
          </a:xfrm>
        </p:grpSpPr>
        <p:sp>
          <p:nvSpPr>
            <p:cNvPr id="6" name="Forma 5"/>
            <p:cNvSpPr/>
            <p:nvPr/>
          </p:nvSpPr>
          <p:spPr>
            <a:xfrm>
              <a:off x="1524000" y="1523999"/>
              <a:ext cx="6096000" cy="3810000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Elipse 6"/>
            <p:cNvSpPr/>
            <p:nvPr/>
          </p:nvSpPr>
          <p:spPr>
            <a:xfrm>
              <a:off x="2298192" y="4153661"/>
              <a:ext cx="158496" cy="158496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orma libre 7"/>
            <p:cNvSpPr/>
            <p:nvPr/>
          </p:nvSpPr>
          <p:spPr>
            <a:xfrm>
              <a:off x="2377440" y="4232910"/>
              <a:ext cx="1420368" cy="1101090"/>
            </a:xfrm>
            <a:custGeom>
              <a:avLst/>
              <a:gdLst>
                <a:gd name="connsiteX0" fmla="*/ 0 w 1420368"/>
                <a:gd name="connsiteY0" fmla="*/ 0 h 1101090"/>
                <a:gd name="connsiteX1" fmla="*/ 1420368 w 1420368"/>
                <a:gd name="connsiteY1" fmla="*/ 0 h 1101090"/>
                <a:gd name="connsiteX2" fmla="*/ 1420368 w 1420368"/>
                <a:gd name="connsiteY2" fmla="*/ 1101090 h 1101090"/>
                <a:gd name="connsiteX3" fmla="*/ 0 w 1420368"/>
                <a:gd name="connsiteY3" fmla="*/ 1101090 h 1101090"/>
                <a:gd name="connsiteX4" fmla="*/ 0 w 1420368"/>
                <a:gd name="connsiteY4" fmla="*/ 0 h 110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368" h="1101090">
                  <a:moveTo>
                    <a:pt x="0" y="0"/>
                  </a:moveTo>
                  <a:lnTo>
                    <a:pt x="1420368" y="0"/>
                  </a:lnTo>
                  <a:lnTo>
                    <a:pt x="1420368" y="1101090"/>
                  </a:lnTo>
                  <a:lnTo>
                    <a:pt x="0" y="11010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984" tIns="0" rIns="0" bIns="0" numCol="1" spcCol="1270" anchor="t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3700" kern="1200" dirty="0"/>
            </a:p>
          </p:txBody>
        </p:sp>
        <p:sp>
          <p:nvSpPr>
            <p:cNvPr id="12" name="Elipse 11"/>
            <p:cNvSpPr/>
            <p:nvPr/>
          </p:nvSpPr>
          <p:spPr>
            <a:xfrm>
              <a:off x="3697224" y="3118103"/>
              <a:ext cx="286512" cy="286512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3840480" y="3261359"/>
              <a:ext cx="1463040" cy="2072640"/>
            </a:xfrm>
            <a:custGeom>
              <a:avLst/>
              <a:gdLst>
                <a:gd name="connsiteX0" fmla="*/ 0 w 1463040"/>
                <a:gd name="connsiteY0" fmla="*/ 0 h 2072640"/>
                <a:gd name="connsiteX1" fmla="*/ 1463040 w 1463040"/>
                <a:gd name="connsiteY1" fmla="*/ 0 h 2072640"/>
                <a:gd name="connsiteX2" fmla="*/ 1463040 w 1463040"/>
                <a:gd name="connsiteY2" fmla="*/ 2072640 h 2072640"/>
                <a:gd name="connsiteX3" fmla="*/ 0 w 1463040"/>
                <a:gd name="connsiteY3" fmla="*/ 2072640 h 2072640"/>
                <a:gd name="connsiteX4" fmla="*/ 0 w 1463040"/>
                <a:gd name="connsiteY4" fmla="*/ 0 h 207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040" h="2072640">
                  <a:moveTo>
                    <a:pt x="0" y="0"/>
                  </a:moveTo>
                  <a:lnTo>
                    <a:pt x="1463040" y="0"/>
                  </a:lnTo>
                  <a:lnTo>
                    <a:pt x="1463040" y="2072640"/>
                  </a:lnTo>
                  <a:lnTo>
                    <a:pt x="0" y="20726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1817" tIns="0" rIns="0" bIns="0" numCol="1" spcCol="1270" anchor="t" anchorCtr="0">
              <a:noAutofit/>
            </a:bodyPr>
            <a:lstStyle/>
            <a:p>
              <a:pPr lvl="0" algn="l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3700" kern="1200" dirty="0"/>
            </a:p>
          </p:txBody>
        </p:sp>
        <p:sp>
          <p:nvSpPr>
            <p:cNvPr id="32" name="Elipse 31"/>
            <p:cNvSpPr/>
            <p:nvPr/>
          </p:nvSpPr>
          <p:spPr>
            <a:xfrm>
              <a:off x="5379720" y="2487929"/>
              <a:ext cx="396240" cy="39624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/>
            <p:cNvSpPr/>
            <p:nvPr/>
          </p:nvSpPr>
          <p:spPr>
            <a:xfrm>
              <a:off x="5577840" y="2686049"/>
              <a:ext cx="1463040" cy="2647950"/>
            </a:xfrm>
            <a:custGeom>
              <a:avLst/>
              <a:gdLst>
                <a:gd name="connsiteX0" fmla="*/ 0 w 1463040"/>
                <a:gd name="connsiteY0" fmla="*/ 0 h 2647950"/>
                <a:gd name="connsiteX1" fmla="*/ 1463040 w 1463040"/>
                <a:gd name="connsiteY1" fmla="*/ 0 h 2647950"/>
                <a:gd name="connsiteX2" fmla="*/ 1463040 w 1463040"/>
                <a:gd name="connsiteY2" fmla="*/ 2647950 h 2647950"/>
                <a:gd name="connsiteX3" fmla="*/ 0 w 1463040"/>
                <a:gd name="connsiteY3" fmla="*/ 2647950 h 2647950"/>
                <a:gd name="connsiteX4" fmla="*/ 0 w 1463040"/>
                <a:gd name="connsiteY4" fmla="*/ 0 h 264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040" h="2647950">
                  <a:moveTo>
                    <a:pt x="0" y="0"/>
                  </a:moveTo>
                  <a:lnTo>
                    <a:pt x="1463040" y="0"/>
                  </a:lnTo>
                  <a:lnTo>
                    <a:pt x="1463040" y="2647950"/>
                  </a:lnTo>
                  <a:lnTo>
                    <a:pt x="0" y="26479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9959" tIns="0" rIns="0" bIns="0" numCol="1" spcCol="1270" anchor="t" anchorCtr="0">
              <a:noAutofit/>
            </a:bodyPr>
            <a:lstStyle/>
            <a:p>
              <a:pPr lvl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CO" sz="3500" kern="1200" dirty="0"/>
            </a:p>
          </p:txBody>
        </p:sp>
      </p:grpSp>
      <p:sp>
        <p:nvSpPr>
          <p:cNvPr id="68" name="Redondear rectángulo de esquina diagonal 67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ANTECEDENTES</a:t>
            </a:r>
            <a:endParaRPr lang="es-CO" sz="1600" b="1" dirty="0"/>
          </a:p>
        </p:txBody>
      </p:sp>
      <p:sp>
        <p:nvSpPr>
          <p:cNvPr id="2" name="CuadroTexto 1"/>
          <p:cNvSpPr txBox="1"/>
          <p:nvPr/>
        </p:nvSpPr>
        <p:spPr>
          <a:xfrm>
            <a:off x="450967" y="3679317"/>
            <a:ext cx="20646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/>
              <a:t>Se requiere generar valor agregado a los usuarios de MP y de alguna manera mitigar el riesgo de retiros por situación económica o desvinculación laboral.</a:t>
            </a:r>
            <a:endParaRPr lang="es-CO" sz="1400" dirty="0"/>
          </a:p>
        </p:txBody>
      </p:sp>
      <p:sp>
        <p:nvSpPr>
          <p:cNvPr id="73" name="CuadroTexto 72"/>
          <p:cNvSpPr txBox="1"/>
          <p:nvPr/>
        </p:nvSpPr>
        <p:spPr>
          <a:xfrm>
            <a:off x="2978249" y="2711103"/>
            <a:ext cx="2194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/>
              <a:t>Se hace un comparativo con la competencia identificando que las empresas </a:t>
            </a:r>
            <a:r>
              <a:rPr lang="es-CO" sz="1400" b="1" dirty="0" smtClean="0"/>
              <a:t>MEDPLUS</a:t>
            </a:r>
            <a:r>
              <a:rPr lang="es-CO" sz="1400" dirty="0" smtClean="0"/>
              <a:t> y </a:t>
            </a:r>
            <a:r>
              <a:rPr lang="es-CO" sz="1400" b="1" dirty="0" smtClean="0"/>
              <a:t>COLSANITAS</a:t>
            </a:r>
            <a:r>
              <a:rPr lang="es-CO" sz="1400" dirty="0" smtClean="0"/>
              <a:t> ya hoy cuentan con este seguro y se comercializa como anexo a los programas de Medicina Prepagada.</a:t>
            </a:r>
            <a:endParaRPr lang="es-CO" sz="1400" dirty="0"/>
          </a:p>
        </p:txBody>
      </p:sp>
      <p:sp>
        <p:nvSpPr>
          <p:cNvPr id="74" name="CuadroTexto 73"/>
          <p:cNvSpPr txBox="1"/>
          <p:nvPr/>
        </p:nvSpPr>
        <p:spPr>
          <a:xfrm>
            <a:off x="5539431" y="2255146"/>
            <a:ext cx="2341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 smtClean="0"/>
              <a:t>Se realiza una revisión </a:t>
            </a:r>
            <a:r>
              <a:rPr lang="es-CO" sz="1400" dirty="0"/>
              <a:t>general de las necesidades del mercado para así realizar un replanteamiento del producto </a:t>
            </a:r>
            <a:r>
              <a:rPr lang="es-CO" sz="1400" dirty="0" smtClean="0"/>
              <a:t>actual, incluyendo algunas coberturas adicionales y ampliando su comercialización para contratantes y beneficiarios 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6729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10" y="1073136"/>
            <a:ext cx="4852382" cy="22625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dondear rectángulo de esquina diagonal 5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COMPETENCIA</a:t>
            </a:r>
            <a:endParaRPr lang="es-CO" sz="1600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98" y="3633955"/>
            <a:ext cx="5612499" cy="21424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dondear rectángulo de esquina diagonal 12"/>
          <p:cNvSpPr/>
          <p:nvPr/>
        </p:nvSpPr>
        <p:spPr>
          <a:xfrm>
            <a:off x="1214590" y="3229161"/>
            <a:ext cx="1475714" cy="312062"/>
          </a:xfrm>
          <a:prstGeom prst="round2Diag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000" b="1" dirty="0" smtClean="0"/>
              <a:t>Colsanitas</a:t>
            </a:r>
            <a:endParaRPr lang="es-CO" sz="2000" b="1" dirty="0"/>
          </a:p>
        </p:txBody>
      </p:sp>
      <p:sp>
        <p:nvSpPr>
          <p:cNvPr id="15" name="Redondear rectángulo de esquina diagonal 14"/>
          <p:cNvSpPr/>
          <p:nvPr/>
        </p:nvSpPr>
        <p:spPr>
          <a:xfrm>
            <a:off x="3793917" y="666962"/>
            <a:ext cx="1475714" cy="312062"/>
          </a:xfrm>
          <a:prstGeom prst="round2DiagRect">
            <a:avLst/>
          </a:pr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81280" rIns="142240" bIns="8128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2000" b="1" dirty="0" smtClean="0"/>
              <a:t>MedPlus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161330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: blue circle big 01"/>
          <p:cNvSpPr/>
          <p:nvPr/>
        </p:nvSpPr>
        <p:spPr>
          <a:xfrm>
            <a:off x="2697133" y="914554"/>
            <a:ext cx="1884543" cy="1786846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SHAPE : blue circle 01d"/>
          <p:cNvSpPr/>
          <p:nvPr/>
        </p:nvSpPr>
        <p:spPr>
          <a:xfrm>
            <a:off x="4257149" y="2690689"/>
            <a:ext cx="115682" cy="11756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SHAPE : blue circle 01e"/>
          <p:cNvSpPr/>
          <p:nvPr/>
        </p:nvSpPr>
        <p:spPr>
          <a:xfrm>
            <a:off x="4405453" y="2946511"/>
            <a:ext cx="115682" cy="11756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SHAPE : blue circle big 02"/>
          <p:cNvSpPr/>
          <p:nvPr/>
        </p:nvSpPr>
        <p:spPr>
          <a:xfrm>
            <a:off x="6265562" y="2143713"/>
            <a:ext cx="1743486" cy="1695674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SHAPE : blue circle 02b"/>
          <p:cNvSpPr/>
          <p:nvPr/>
        </p:nvSpPr>
        <p:spPr>
          <a:xfrm rot="17566652">
            <a:off x="6014628" y="2837059"/>
            <a:ext cx="117564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SHAPE : blue circle 02c"/>
          <p:cNvSpPr/>
          <p:nvPr/>
        </p:nvSpPr>
        <p:spPr>
          <a:xfrm rot="17566652">
            <a:off x="5719119" y="2983837"/>
            <a:ext cx="117564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SHAPE : blue circle 02d"/>
          <p:cNvSpPr/>
          <p:nvPr/>
        </p:nvSpPr>
        <p:spPr>
          <a:xfrm rot="17566652">
            <a:off x="5417993" y="3130997"/>
            <a:ext cx="117564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SHAPE : blue circle 02e"/>
          <p:cNvSpPr/>
          <p:nvPr/>
        </p:nvSpPr>
        <p:spPr>
          <a:xfrm rot="17566652">
            <a:off x="5123247" y="3277036"/>
            <a:ext cx="117564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SHAPE : blue circle big 03"/>
          <p:cNvSpPr/>
          <p:nvPr/>
        </p:nvSpPr>
        <p:spPr>
          <a:xfrm>
            <a:off x="5588360" y="4083046"/>
            <a:ext cx="1832378" cy="1734250"/>
          </a:xfrm>
          <a:prstGeom prst="ellipse">
            <a:avLst/>
          </a:prstGeom>
          <a:noFill/>
          <a:ln w="155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SHAPE : blue circle 03a"/>
          <p:cNvSpPr/>
          <p:nvPr/>
        </p:nvSpPr>
        <p:spPr>
          <a:xfrm>
            <a:off x="5481504" y="4238443"/>
            <a:ext cx="115682" cy="11756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SHAPE : blue circle 03b"/>
          <p:cNvSpPr/>
          <p:nvPr/>
        </p:nvSpPr>
        <p:spPr>
          <a:xfrm>
            <a:off x="5230713" y="4017796"/>
            <a:ext cx="115682" cy="11756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SHAPE : blue circle 03c"/>
          <p:cNvSpPr/>
          <p:nvPr/>
        </p:nvSpPr>
        <p:spPr>
          <a:xfrm>
            <a:off x="4979587" y="3802823"/>
            <a:ext cx="115682" cy="117563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SHAPE : blue circle big 04"/>
          <p:cNvSpPr/>
          <p:nvPr/>
        </p:nvSpPr>
        <p:spPr>
          <a:xfrm>
            <a:off x="1013558" y="2818308"/>
            <a:ext cx="1955987" cy="1931176"/>
          </a:xfrm>
          <a:prstGeom prst="ellipse">
            <a:avLst/>
          </a:prstGeom>
          <a:noFill/>
          <a:ln w="155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SHAPE : blue circle 04a"/>
          <p:cNvSpPr/>
          <p:nvPr/>
        </p:nvSpPr>
        <p:spPr>
          <a:xfrm rot="18780615">
            <a:off x="3196521" y="3900681"/>
            <a:ext cx="117563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4" name="SHAPE : blue circle 04c"/>
          <p:cNvSpPr/>
          <p:nvPr/>
        </p:nvSpPr>
        <p:spPr>
          <a:xfrm rot="18780615">
            <a:off x="3415883" y="3779679"/>
            <a:ext cx="133658" cy="138108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5" name="SHAPE : blue circle 04d"/>
          <p:cNvSpPr/>
          <p:nvPr/>
        </p:nvSpPr>
        <p:spPr>
          <a:xfrm rot="18780615">
            <a:off x="3677089" y="3673414"/>
            <a:ext cx="117563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6" name="SHAPE : blue circle big 05"/>
          <p:cNvSpPr/>
          <p:nvPr/>
        </p:nvSpPr>
        <p:spPr>
          <a:xfrm>
            <a:off x="4970287" y="1117239"/>
            <a:ext cx="1349275" cy="1381476"/>
          </a:xfrm>
          <a:prstGeom prst="ellipse">
            <a:avLst/>
          </a:prstGeom>
          <a:noFill/>
          <a:ln w="155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SHAPE : blue circle 05a"/>
          <p:cNvSpPr/>
          <p:nvPr/>
        </p:nvSpPr>
        <p:spPr>
          <a:xfrm rot="3025897">
            <a:off x="5085333" y="2596837"/>
            <a:ext cx="117563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8" name="SHAPE : blue circle 05b"/>
          <p:cNvSpPr/>
          <p:nvPr/>
        </p:nvSpPr>
        <p:spPr>
          <a:xfrm rot="3025897">
            <a:off x="4902077" y="2851551"/>
            <a:ext cx="117563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SHAPE : blue circle big 06"/>
          <p:cNvSpPr/>
          <p:nvPr/>
        </p:nvSpPr>
        <p:spPr>
          <a:xfrm>
            <a:off x="3584787" y="4433650"/>
            <a:ext cx="1437368" cy="1414541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SHAPE : blue circle 06a"/>
          <p:cNvSpPr/>
          <p:nvPr/>
        </p:nvSpPr>
        <p:spPr>
          <a:xfrm rot="5238529">
            <a:off x="4190639" y="4240248"/>
            <a:ext cx="117563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SHAPE : blue circle 06b"/>
          <p:cNvSpPr/>
          <p:nvPr/>
        </p:nvSpPr>
        <p:spPr>
          <a:xfrm rot="5238529">
            <a:off x="4348316" y="3948295"/>
            <a:ext cx="117563" cy="115682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0" name="CuadroTexto 39"/>
          <p:cNvSpPr txBox="1"/>
          <p:nvPr/>
        </p:nvSpPr>
        <p:spPr>
          <a:xfrm>
            <a:off x="3682244" y="3116361"/>
            <a:ext cx="155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ESTRATEGIA SEGUROS MP</a:t>
            </a:r>
          </a:p>
        </p:txBody>
      </p:sp>
      <p:grpSp>
        <p:nvGrpSpPr>
          <p:cNvPr id="67" name="Grupo 66"/>
          <p:cNvGrpSpPr/>
          <p:nvPr/>
        </p:nvGrpSpPr>
        <p:grpSpPr>
          <a:xfrm>
            <a:off x="2851008" y="956526"/>
            <a:ext cx="1649261" cy="1519996"/>
            <a:chOff x="632648" y="392130"/>
            <a:chExt cx="2199014" cy="2026662"/>
          </a:xfrm>
        </p:grpSpPr>
        <p:sp>
          <p:nvSpPr>
            <p:cNvPr id="43" name="CuadroTexto 42"/>
            <p:cNvSpPr txBox="1"/>
            <p:nvPr/>
          </p:nvSpPr>
          <p:spPr>
            <a:xfrm>
              <a:off x="632648" y="1372352"/>
              <a:ext cx="219901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350" b="1" dirty="0">
                  <a:solidFill>
                    <a:schemeClr val="accent1">
                      <a:lumMod val="50000"/>
                    </a:schemeClr>
                  </a:solidFill>
                </a:rPr>
                <a:t>Producto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*Rediseño producto actual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*Nuevos productos complementarios a MP</a:t>
              </a:r>
            </a:p>
          </p:txBody>
        </p:sp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839" y="392130"/>
              <a:ext cx="1115287" cy="1115287"/>
            </a:xfrm>
            <a:prstGeom prst="rect">
              <a:avLst/>
            </a:prstGeom>
          </p:spPr>
        </p:pic>
      </p:grpSp>
      <p:grpSp>
        <p:nvGrpSpPr>
          <p:cNvPr id="69" name="Grupo 68"/>
          <p:cNvGrpSpPr/>
          <p:nvPr/>
        </p:nvGrpSpPr>
        <p:grpSpPr>
          <a:xfrm>
            <a:off x="6338165" y="2176841"/>
            <a:ext cx="1614509" cy="1471976"/>
            <a:chOff x="8519584" y="720703"/>
            <a:chExt cx="2152678" cy="1962635"/>
          </a:xfrm>
        </p:grpSpPr>
        <p:sp>
          <p:nvSpPr>
            <p:cNvPr id="46" name="CuadroTexto 45"/>
            <p:cNvSpPr txBox="1"/>
            <p:nvPr/>
          </p:nvSpPr>
          <p:spPr>
            <a:xfrm>
              <a:off x="8519584" y="1636898"/>
              <a:ext cx="215267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350" b="1" dirty="0">
                  <a:solidFill>
                    <a:schemeClr val="accent1">
                      <a:lumMod val="50000"/>
                    </a:schemeClr>
                  </a:solidFill>
                </a:rPr>
                <a:t>Precio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*Tarifas mas Bajas y competitivas de acuerdo a cada producto. </a:t>
              </a:r>
            </a:p>
          </p:txBody>
        </p:sp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8643" y="720703"/>
              <a:ext cx="1254560" cy="940920"/>
            </a:xfrm>
            <a:prstGeom prst="rect">
              <a:avLst/>
            </a:prstGeom>
          </p:spPr>
        </p:pic>
      </p:grpSp>
      <p:grpSp>
        <p:nvGrpSpPr>
          <p:cNvPr id="70" name="Grupo 69"/>
          <p:cNvGrpSpPr/>
          <p:nvPr/>
        </p:nvGrpSpPr>
        <p:grpSpPr>
          <a:xfrm>
            <a:off x="5631789" y="4064369"/>
            <a:ext cx="1671071" cy="1602621"/>
            <a:chOff x="7304642" y="4161518"/>
            <a:chExt cx="2152678" cy="2181511"/>
          </a:xfrm>
        </p:grpSpPr>
        <p:sp>
          <p:nvSpPr>
            <p:cNvPr id="48" name="CuadroTexto 47"/>
            <p:cNvSpPr txBox="1"/>
            <p:nvPr/>
          </p:nvSpPr>
          <p:spPr>
            <a:xfrm>
              <a:off x="7304642" y="5081145"/>
              <a:ext cx="215267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350" b="1" dirty="0">
                  <a:solidFill>
                    <a:schemeClr val="accent1">
                      <a:lumMod val="50000"/>
                    </a:schemeClr>
                  </a:solidFill>
                </a:rPr>
                <a:t>Plaza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*Potencializar los canales actuales.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</a:t>
              </a:r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 Explorar canales alternativos</a:t>
              </a:r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</a:p>
          </p:txBody>
        </p:sp>
        <p:grpSp>
          <p:nvGrpSpPr>
            <p:cNvPr id="49" name="VECTOR : globe - gray"/>
            <p:cNvGrpSpPr/>
            <p:nvPr/>
          </p:nvGrpSpPr>
          <p:grpSpPr>
            <a:xfrm>
              <a:off x="7792018" y="4161518"/>
              <a:ext cx="1193800" cy="1196976"/>
              <a:chOff x="6400808" y="482602"/>
              <a:chExt cx="596900" cy="598488"/>
            </a:xfrm>
            <a:solidFill>
              <a:srgbClr val="77777A"/>
            </a:solidFill>
          </p:grpSpPr>
          <p:sp>
            <p:nvSpPr>
              <p:cNvPr id="50" name="Oval 36"/>
              <p:cNvSpPr>
                <a:spLocks noChangeArrowheads="1"/>
              </p:cNvSpPr>
              <p:nvPr/>
            </p:nvSpPr>
            <p:spPr bwMode="auto">
              <a:xfrm>
                <a:off x="6400808" y="482602"/>
                <a:ext cx="596900" cy="598488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1" name="Freeform 37"/>
              <p:cNvSpPr>
                <a:spLocks noEditPoints="1"/>
              </p:cNvSpPr>
              <p:nvPr/>
            </p:nvSpPr>
            <p:spPr bwMode="auto">
              <a:xfrm>
                <a:off x="6735771" y="587377"/>
                <a:ext cx="139700" cy="195263"/>
              </a:xfrm>
              <a:custGeom>
                <a:avLst/>
                <a:gdLst>
                  <a:gd name="T0" fmla="*/ 81 w 117"/>
                  <a:gd name="T1" fmla="*/ 6 h 164"/>
                  <a:gd name="T2" fmla="*/ 59 w 117"/>
                  <a:gd name="T3" fmla="*/ 0 h 164"/>
                  <a:gd name="T4" fmla="*/ 12 w 117"/>
                  <a:gd name="T5" fmla="*/ 29 h 164"/>
                  <a:gd name="T6" fmla="*/ 6 w 117"/>
                  <a:gd name="T7" fmla="*/ 164 h 164"/>
                  <a:gd name="T8" fmla="*/ 105 w 117"/>
                  <a:gd name="T9" fmla="*/ 75 h 164"/>
                  <a:gd name="T10" fmla="*/ 81 w 117"/>
                  <a:gd name="T11" fmla="*/ 6 h 164"/>
                  <a:gd name="T12" fmla="*/ 59 w 117"/>
                  <a:gd name="T13" fmla="*/ 75 h 164"/>
                  <a:gd name="T14" fmla="*/ 58 w 117"/>
                  <a:gd name="T15" fmla="*/ 75 h 164"/>
                  <a:gd name="T16" fmla="*/ 33 w 117"/>
                  <a:gd name="T17" fmla="*/ 51 h 164"/>
                  <a:gd name="T18" fmla="*/ 57 w 117"/>
                  <a:gd name="T19" fmla="*/ 25 h 164"/>
                  <a:gd name="T20" fmla="*/ 58 w 117"/>
                  <a:gd name="T21" fmla="*/ 25 h 164"/>
                  <a:gd name="T22" fmla="*/ 83 w 117"/>
                  <a:gd name="T23" fmla="*/ 49 h 164"/>
                  <a:gd name="T24" fmla="*/ 59 w 117"/>
                  <a:gd name="T25" fmla="*/ 75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164">
                    <a:moveTo>
                      <a:pt x="81" y="6"/>
                    </a:moveTo>
                    <a:cubicBezTo>
                      <a:pt x="74" y="2"/>
                      <a:pt x="66" y="0"/>
                      <a:pt x="59" y="0"/>
                    </a:cubicBezTo>
                    <a:cubicBezTo>
                      <a:pt x="40" y="0"/>
                      <a:pt x="21" y="11"/>
                      <a:pt x="12" y="29"/>
                    </a:cubicBezTo>
                    <a:cubicBezTo>
                      <a:pt x="0" y="55"/>
                      <a:pt x="6" y="164"/>
                      <a:pt x="6" y="164"/>
                    </a:cubicBezTo>
                    <a:cubicBezTo>
                      <a:pt x="6" y="164"/>
                      <a:pt x="93" y="100"/>
                      <a:pt x="105" y="75"/>
                    </a:cubicBezTo>
                    <a:cubicBezTo>
                      <a:pt x="117" y="49"/>
                      <a:pt x="107" y="18"/>
                      <a:pt x="81" y="6"/>
                    </a:cubicBezTo>
                    <a:close/>
                    <a:moveTo>
                      <a:pt x="59" y="75"/>
                    </a:moveTo>
                    <a:cubicBezTo>
                      <a:pt x="59" y="75"/>
                      <a:pt x="58" y="75"/>
                      <a:pt x="58" y="75"/>
                    </a:cubicBezTo>
                    <a:cubicBezTo>
                      <a:pt x="45" y="75"/>
                      <a:pt x="34" y="64"/>
                      <a:pt x="33" y="51"/>
                    </a:cubicBezTo>
                    <a:cubicBezTo>
                      <a:pt x="33" y="37"/>
                      <a:pt x="43" y="26"/>
                      <a:pt x="57" y="25"/>
                    </a:cubicBezTo>
                    <a:cubicBezTo>
                      <a:pt x="57" y="25"/>
                      <a:pt x="58" y="25"/>
                      <a:pt x="58" y="25"/>
                    </a:cubicBezTo>
                    <a:cubicBezTo>
                      <a:pt x="71" y="25"/>
                      <a:pt x="82" y="36"/>
                      <a:pt x="83" y="49"/>
                    </a:cubicBezTo>
                    <a:cubicBezTo>
                      <a:pt x="83" y="62"/>
                      <a:pt x="73" y="74"/>
                      <a:pt x="59" y="75"/>
                    </a:cubicBezTo>
                    <a:close/>
                  </a:path>
                </a:pathLst>
              </a:custGeom>
              <a:solidFill>
                <a:schemeClr val="tx1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2" name="Freeform 38"/>
              <p:cNvSpPr>
                <a:spLocks noEditPoints="1"/>
              </p:cNvSpPr>
              <p:nvPr/>
            </p:nvSpPr>
            <p:spPr bwMode="auto">
              <a:xfrm>
                <a:off x="6530983" y="646115"/>
                <a:ext cx="328613" cy="330200"/>
              </a:xfrm>
              <a:custGeom>
                <a:avLst/>
                <a:gdLst>
                  <a:gd name="T0" fmla="*/ 275 w 275"/>
                  <a:gd name="T1" fmla="*/ 133 h 276"/>
                  <a:gd name="T2" fmla="*/ 242 w 275"/>
                  <a:gd name="T3" fmla="*/ 83 h 276"/>
                  <a:gd name="T4" fmla="*/ 261 w 275"/>
                  <a:gd name="T5" fmla="*/ 131 h 276"/>
                  <a:gd name="T6" fmla="*/ 214 w 275"/>
                  <a:gd name="T7" fmla="*/ 105 h 276"/>
                  <a:gd name="T8" fmla="*/ 202 w 275"/>
                  <a:gd name="T9" fmla="*/ 131 h 276"/>
                  <a:gd name="T10" fmla="*/ 145 w 275"/>
                  <a:gd name="T11" fmla="*/ 83 h 276"/>
                  <a:gd name="T12" fmla="*/ 161 w 275"/>
                  <a:gd name="T13" fmla="*/ 68 h 276"/>
                  <a:gd name="T14" fmla="*/ 145 w 275"/>
                  <a:gd name="T15" fmla="*/ 16 h 276"/>
                  <a:gd name="T16" fmla="*/ 164 w 275"/>
                  <a:gd name="T17" fmla="*/ 3 h 276"/>
                  <a:gd name="T18" fmla="*/ 138 w 275"/>
                  <a:gd name="T19" fmla="*/ 0 h 276"/>
                  <a:gd name="T20" fmla="*/ 137 w 275"/>
                  <a:gd name="T21" fmla="*/ 0 h 276"/>
                  <a:gd name="T22" fmla="*/ 137 w 275"/>
                  <a:gd name="T23" fmla="*/ 0 h 276"/>
                  <a:gd name="T24" fmla="*/ 0 w 275"/>
                  <a:gd name="T25" fmla="*/ 133 h 276"/>
                  <a:gd name="T26" fmla="*/ 0 w 275"/>
                  <a:gd name="T27" fmla="*/ 138 h 276"/>
                  <a:gd name="T28" fmla="*/ 0 w 275"/>
                  <a:gd name="T29" fmla="*/ 138 h 276"/>
                  <a:gd name="T30" fmla="*/ 0 w 275"/>
                  <a:gd name="T31" fmla="*/ 144 h 276"/>
                  <a:gd name="T32" fmla="*/ 137 w 275"/>
                  <a:gd name="T33" fmla="*/ 276 h 276"/>
                  <a:gd name="T34" fmla="*/ 137 w 275"/>
                  <a:gd name="T35" fmla="*/ 276 h 276"/>
                  <a:gd name="T36" fmla="*/ 138 w 275"/>
                  <a:gd name="T37" fmla="*/ 276 h 276"/>
                  <a:gd name="T38" fmla="*/ 275 w 275"/>
                  <a:gd name="T39" fmla="*/ 144 h 276"/>
                  <a:gd name="T40" fmla="*/ 275 w 275"/>
                  <a:gd name="T41" fmla="*/ 138 h 276"/>
                  <a:gd name="T42" fmla="*/ 275 w 275"/>
                  <a:gd name="T43" fmla="*/ 138 h 276"/>
                  <a:gd name="T44" fmla="*/ 130 w 275"/>
                  <a:gd name="T45" fmla="*/ 16 h 276"/>
                  <a:gd name="T46" fmla="*/ 84 w 275"/>
                  <a:gd name="T47" fmla="*/ 68 h 276"/>
                  <a:gd name="T48" fmla="*/ 93 w 275"/>
                  <a:gd name="T49" fmla="*/ 23 h 276"/>
                  <a:gd name="T50" fmla="*/ 36 w 275"/>
                  <a:gd name="T51" fmla="*/ 68 h 276"/>
                  <a:gd name="T52" fmla="*/ 27 w 275"/>
                  <a:gd name="T53" fmla="*/ 83 h 276"/>
                  <a:gd name="T54" fmla="*/ 58 w 275"/>
                  <a:gd name="T55" fmla="*/ 131 h 276"/>
                  <a:gd name="T56" fmla="*/ 27 w 275"/>
                  <a:gd name="T57" fmla="*/ 83 h 276"/>
                  <a:gd name="T58" fmla="*/ 58 w 275"/>
                  <a:gd name="T59" fmla="*/ 145 h 276"/>
                  <a:gd name="T60" fmla="*/ 27 w 275"/>
                  <a:gd name="T61" fmla="*/ 194 h 276"/>
                  <a:gd name="T62" fmla="*/ 36 w 275"/>
                  <a:gd name="T63" fmla="*/ 208 h 276"/>
                  <a:gd name="T64" fmla="*/ 93 w 275"/>
                  <a:gd name="T65" fmla="*/ 254 h 276"/>
                  <a:gd name="T66" fmla="*/ 130 w 275"/>
                  <a:gd name="T67" fmla="*/ 261 h 276"/>
                  <a:gd name="T68" fmla="*/ 130 w 275"/>
                  <a:gd name="T69" fmla="*/ 208 h 276"/>
                  <a:gd name="T70" fmla="*/ 80 w 275"/>
                  <a:gd name="T71" fmla="*/ 194 h 276"/>
                  <a:gd name="T72" fmla="*/ 130 w 275"/>
                  <a:gd name="T73" fmla="*/ 145 h 276"/>
                  <a:gd name="T74" fmla="*/ 80 w 275"/>
                  <a:gd name="T75" fmla="*/ 194 h 276"/>
                  <a:gd name="T76" fmla="*/ 73 w 275"/>
                  <a:gd name="T77" fmla="*/ 131 h 276"/>
                  <a:gd name="T78" fmla="*/ 130 w 275"/>
                  <a:gd name="T79" fmla="*/ 83 h 276"/>
                  <a:gd name="T80" fmla="*/ 145 w 275"/>
                  <a:gd name="T81" fmla="*/ 145 h 276"/>
                  <a:gd name="T82" fmla="*/ 195 w 275"/>
                  <a:gd name="T83" fmla="*/ 194 h 276"/>
                  <a:gd name="T84" fmla="*/ 145 w 275"/>
                  <a:gd name="T85" fmla="*/ 145 h 276"/>
                  <a:gd name="T86" fmla="*/ 145 w 275"/>
                  <a:gd name="T87" fmla="*/ 208 h 276"/>
                  <a:gd name="T88" fmla="*/ 145 w 275"/>
                  <a:gd name="T89" fmla="*/ 261 h 276"/>
                  <a:gd name="T90" fmla="*/ 206 w 275"/>
                  <a:gd name="T91" fmla="*/ 208 h 276"/>
                  <a:gd name="T92" fmla="*/ 181 w 275"/>
                  <a:gd name="T93" fmla="*/ 254 h 276"/>
                  <a:gd name="T94" fmla="*/ 210 w 275"/>
                  <a:gd name="T95" fmla="*/ 194 h 276"/>
                  <a:gd name="T96" fmla="*/ 261 w 275"/>
                  <a:gd name="T97" fmla="*/ 14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6">
                    <a:moveTo>
                      <a:pt x="275" y="138"/>
                    </a:moveTo>
                    <a:cubicBezTo>
                      <a:pt x="275" y="136"/>
                      <a:pt x="275" y="134"/>
                      <a:pt x="275" y="133"/>
                    </a:cubicBezTo>
                    <a:cubicBezTo>
                      <a:pt x="274" y="110"/>
                      <a:pt x="268" y="88"/>
                      <a:pt x="257" y="69"/>
                    </a:cubicBezTo>
                    <a:cubicBezTo>
                      <a:pt x="252" y="73"/>
                      <a:pt x="247" y="78"/>
                      <a:pt x="242" y="83"/>
                    </a:cubicBezTo>
                    <a:cubicBezTo>
                      <a:pt x="248" y="83"/>
                      <a:pt x="248" y="83"/>
                      <a:pt x="248" y="83"/>
                    </a:cubicBezTo>
                    <a:cubicBezTo>
                      <a:pt x="255" y="97"/>
                      <a:pt x="260" y="114"/>
                      <a:pt x="261" y="131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6" y="122"/>
                      <a:pt x="215" y="113"/>
                      <a:pt x="214" y="105"/>
                    </a:cubicBezTo>
                    <a:cubicBezTo>
                      <a:pt x="209" y="109"/>
                      <a:pt x="205" y="112"/>
                      <a:pt x="201" y="115"/>
                    </a:cubicBezTo>
                    <a:cubicBezTo>
                      <a:pt x="201" y="121"/>
                      <a:pt x="202" y="126"/>
                      <a:pt x="202" y="131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5" y="83"/>
                      <a:pt x="145" y="83"/>
                      <a:pt x="145" y="83"/>
                    </a:cubicBezTo>
                    <a:cubicBezTo>
                      <a:pt x="162" y="83"/>
                      <a:pt x="162" y="83"/>
                      <a:pt x="162" y="83"/>
                    </a:cubicBezTo>
                    <a:cubicBezTo>
                      <a:pt x="162" y="78"/>
                      <a:pt x="161" y="73"/>
                      <a:pt x="161" y="68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5" y="16"/>
                      <a:pt x="145" y="16"/>
                      <a:pt x="145" y="16"/>
                    </a:cubicBezTo>
                    <a:cubicBezTo>
                      <a:pt x="151" y="17"/>
                      <a:pt x="157" y="20"/>
                      <a:pt x="162" y="24"/>
                    </a:cubicBezTo>
                    <a:cubicBezTo>
                      <a:pt x="162" y="16"/>
                      <a:pt x="163" y="9"/>
                      <a:pt x="164" y="3"/>
                    </a:cubicBezTo>
                    <a:cubicBezTo>
                      <a:pt x="157" y="2"/>
                      <a:pt x="150" y="1"/>
                      <a:pt x="143" y="1"/>
                    </a:cubicBezTo>
                    <a:cubicBezTo>
                      <a:pt x="142" y="0"/>
                      <a:pt x="140" y="0"/>
                      <a:pt x="138" y="0"/>
                    </a:cubicBezTo>
                    <a:cubicBezTo>
                      <a:pt x="138" y="0"/>
                      <a:pt x="138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35" y="0"/>
                      <a:pt x="133" y="0"/>
                      <a:pt x="131" y="1"/>
                    </a:cubicBezTo>
                    <a:cubicBezTo>
                      <a:pt x="60" y="4"/>
                      <a:pt x="2" y="61"/>
                      <a:pt x="0" y="133"/>
                    </a:cubicBezTo>
                    <a:cubicBezTo>
                      <a:pt x="0" y="134"/>
                      <a:pt x="0" y="136"/>
                      <a:pt x="0" y="13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40"/>
                      <a:pt x="0" y="142"/>
                      <a:pt x="0" y="144"/>
                    </a:cubicBezTo>
                    <a:cubicBezTo>
                      <a:pt x="2" y="215"/>
                      <a:pt x="60" y="273"/>
                      <a:pt x="131" y="276"/>
                    </a:cubicBezTo>
                    <a:cubicBezTo>
                      <a:pt x="133" y="276"/>
                      <a:pt x="135" y="276"/>
                      <a:pt x="137" y="276"/>
                    </a:cubicBezTo>
                    <a:cubicBezTo>
                      <a:pt x="137" y="276"/>
                      <a:pt x="137" y="276"/>
                      <a:pt x="137" y="276"/>
                    </a:cubicBezTo>
                    <a:cubicBezTo>
                      <a:pt x="137" y="276"/>
                      <a:pt x="137" y="276"/>
                      <a:pt x="137" y="276"/>
                    </a:cubicBezTo>
                    <a:cubicBezTo>
                      <a:pt x="137" y="276"/>
                      <a:pt x="137" y="276"/>
                      <a:pt x="137" y="276"/>
                    </a:cubicBezTo>
                    <a:cubicBezTo>
                      <a:pt x="138" y="276"/>
                      <a:pt x="138" y="276"/>
                      <a:pt x="138" y="276"/>
                    </a:cubicBezTo>
                    <a:cubicBezTo>
                      <a:pt x="140" y="276"/>
                      <a:pt x="142" y="276"/>
                      <a:pt x="143" y="276"/>
                    </a:cubicBezTo>
                    <a:cubicBezTo>
                      <a:pt x="215" y="273"/>
                      <a:pt x="272" y="215"/>
                      <a:pt x="275" y="144"/>
                    </a:cubicBezTo>
                    <a:cubicBezTo>
                      <a:pt x="275" y="142"/>
                      <a:pt x="275" y="140"/>
                      <a:pt x="275" y="138"/>
                    </a:cubicBezTo>
                    <a:cubicBezTo>
                      <a:pt x="275" y="138"/>
                      <a:pt x="275" y="138"/>
                      <a:pt x="275" y="138"/>
                    </a:cubicBezTo>
                    <a:cubicBezTo>
                      <a:pt x="275" y="138"/>
                      <a:pt x="275" y="138"/>
                      <a:pt x="275" y="138"/>
                    </a:cubicBezTo>
                    <a:cubicBezTo>
                      <a:pt x="275" y="138"/>
                      <a:pt x="275" y="138"/>
                      <a:pt x="275" y="138"/>
                    </a:cubicBezTo>
                    <a:cubicBezTo>
                      <a:pt x="275" y="138"/>
                      <a:pt x="275" y="138"/>
                      <a:pt x="275" y="138"/>
                    </a:cubicBezTo>
                    <a:close/>
                    <a:moveTo>
                      <a:pt x="130" y="16"/>
                    </a:moveTo>
                    <a:cubicBezTo>
                      <a:pt x="130" y="68"/>
                      <a:pt x="130" y="68"/>
                      <a:pt x="130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5" y="40"/>
                      <a:pt x="111" y="20"/>
                      <a:pt x="130" y="16"/>
                    </a:cubicBezTo>
                    <a:close/>
                    <a:moveTo>
                      <a:pt x="93" y="23"/>
                    </a:moveTo>
                    <a:cubicBezTo>
                      <a:pt x="83" y="34"/>
                      <a:pt x="75" y="50"/>
                      <a:pt x="69" y="68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50" y="48"/>
                      <a:pt x="70" y="32"/>
                      <a:pt x="93" y="23"/>
                    </a:cubicBezTo>
                    <a:close/>
                    <a:moveTo>
                      <a:pt x="27" y="83"/>
                    </a:moveTo>
                    <a:cubicBezTo>
                      <a:pt x="65" y="83"/>
                      <a:pt x="65" y="83"/>
                      <a:pt x="65" y="83"/>
                    </a:cubicBezTo>
                    <a:cubicBezTo>
                      <a:pt x="61" y="98"/>
                      <a:pt x="59" y="114"/>
                      <a:pt x="58" y="131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14"/>
                      <a:pt x="20" y="97"/>
                      <a:pt x="27" y="83"/>
                    </a:cubicBezTo>
                    <a:close/>
                    <a:moveTo>
                      <a:pt x="14" y="145"/>
                    </a:moveTo>
                    <a:cubicBezTo>
                      <a:pt x="58" y="145"/>
                      <a:pt x="58" y="145"/>
                      <a:pt x="58" y="145"/>
                    </a:cubicBezTo>
                    <a:cubicBezTo>
                      <a:pt x="59" y="162"/>
                      <a:pt x="61" y="179"/>
                      <a:pt x="65" y="194"/>
                    </a:cubicBezTo>
                    <a:cubicBezTo>
                      <a:pt x="27" y="194"/>
                      <a:pt x="27" y="194"/>
                      <a:pt x="27" y="194"/>
                    </a:cubicBezTo>
                    <a:cubicBezTo>
                      <a:pt x="20" y="179"/>
                      <a:pt x="15" y="162"/>
                      <a:pt x="14" y="145"/>
                    </a:cubicBezTo>
                    <a:close/>
                    <a:moveTo>
                      <a:pt x="36" y="208"/>
                    </a:moveTo>
                    <a:cubicBezTo>
                      <a:pt x="69" y="208"/>
                      <a:pt x="69" y="208"/>
                      <a:pt x="69" y="208"/>
                    </a:cubicBezTo>
                    <a:cubicBezTo>
                      <a:pt x="75" y="226"/>
                      <a:pt x="83" y="242"/>
                      <a:pt x="93" y="254"/>
                    </a:cubicBezTo>
                    <a:cubicBezTo>
                      <a:pt x="70" y="245"/>
                      <a:pt x="50" y="229"/>
                      <a:pt x="36" y="208"/>
                    </a:cubicBezTo>
                    <a:close/>
                    <a:moveTo>
                      <a:pt x="130" y="261"/>
                    </a:moveTo>
                    <a:cubicBezTo>
                      <a:pt x="111" y="257"/>
                      <a:pt x="95" y="236"/>
                      <a:pt x="84" y="208"/>
                    </a:cubicBezTo>
                    <a:cubicBezTo>
                      <a:pt x="130" y="208"/>
                      <a:pt x="130" y="208"/>
                      <a:pt x="130" y="208"/>
                    </a:cubicBezTo>
                    <a:lnTo>
                      <a:pt x="130" y="261"/>
                    </a:lnTo>
                    <a:close/>
                    <a:moveTo>
                      <a:pt x="80" y="194"/>
                    </a:moveTo>
                    <a:cubicBezTo>
                      <a:pt x="76" y="179"/>
                      <a:pt x="73" y="162"/>
                      <a:pt x="73" y="145"/>
                    </a:cubicBezTo>
                    <a:cubicBezTo>
                      <a:pt x="130" y="145"/>
                      <a:pt x="130" y="145"/>
                      <a:pt x="130" y="145"/>
                    </a:cubicBezTo>
                    <a:cubicBezTo>
                      <a:pt x="130" y="194"/>
                      <a:pt x="130" y="194"/>
                      <a:pt x="130" y="194"/>
                    </a:cubicBezTo>
                    <a:lnTo>
                      <a:pt x="80" y="194"/>
                    </a:lnTo>
                    <a:close/>
                    <a:moveTo>
                      <a:pt x="130" y="131"/>
                    </a:moveTo>
                    <a:cubicBezTo>
                      <a:pt x="73" y="131"/>
                      <a:pt x="73" y="131"/>
                      <a:pt x="73" y="131"/>
                    </a:cubicBezTo>
                    <a:cubicBezTo>
                      <a:pt x="73" y="114"/>
                      <a:pt x="76" y="98"/>
                      <a:pt x="80" y="83"/>
                    </a:cubicBezTo>
                    <a:cubicBezTo>
                      <a:pt x="130" y="83"/>
                      <a:pt x="130" y="83"/>
                      <a:pt x="130" y="83"/>
                    </a:cubicBezTo>
                    <a:lnTo>
                      <a:pt x="130" y="131"/>
                    </a:lnTo>
                    <a:close/>
                    <a:moveTo>
                      <a:pt x="145" y="145"/>
                    </a:moveTo>
                    <a:cubicBezTo>
                      <a:pt x="202" y="145"/>
                      <a:pt x="202" y="145"/>
                      <a:pt x="202" y="145"/>
                    </a:cubicBezTo>
                    <a:cubicBezTo>
                      <a:pt x="201" y="162"/>
                      <a:pt x="199" y="179"/>
                      <a:pt x="195" y="194"/>
                    </a:cubicBezTo>
                    <a:cubicBezTo>
                      <a:pt x="145" y="194"/>
                      <a:pt x="145" y="194"/>
                      <a:pt x="145" y="194"/>
                    </a:cubicBezTo>
                    <a:lnTo>
                      <a:pt x="145" y="145"/>
                    </a:lnTo>
                    <a:close/>
                    <a:moveTo>
                      <a:pt x="145" y="261"/>
                    </a:moveTo>
                    <a:cubicBezTo>
                      <a:pt x="145" y="208"/>
                      <a:pt x="145" y="208"/>
                      <a:pt x="145" y="208"/>
                    </a:cubicBezTo>
                    <a:cubicBezTo>
                      <a:pt x="190" y="208"/>
                      <a:pt x="190" y="208"/>
                      <a:pt x="190" y="208"/>
                    </a:cubicBezTo>
                    <a:cubicBezTo>
                      <a:pt x="180" y="236"/>
                      <a:pt x="163" y="257"/>
                      <a:pt x="145" y="261"/>
                    </a:cubicBezTo>
                    <a:close/>
                    <a:moveTo>
                      <a:pt x="181" y="254"/>
                    </a:moveTo>
                    <a:cubicBezTo>
                      <a:pt x="191" y="242"/>
                      <a:pt x="200" y="226"/>
                      <a:pt x="206" y="208"/>
                    </a:cubicBezTo>
                    <a:cubicBezTo>
                      <a:pt x="239" y="208"/>
                      <a:pt x="239" y="208"/>
                      <a:pt x="239" y="208"/>
                    </a:cubicBezTo>
                    <a:cubicBezTo>
                      <a:pt x="225" y="229"/>
                      <a:pt x="205" y="245"/>
                      <a:pt x="181" y="254"/>
                    </a:cubicBezTo>
                    <a:close/>
                    <a:moveTo>
                      <a:pt x="248" y="194"/>
                    </a:moveTo>
                    <a:cubicBezTo>
                      <a:pt x="210" y="194"/>
                      <a:pt x="210" y="194"/>
                      <a:pt x="210" y="194"/>
                    </a:cubicBezTo>
                    <a:cubicBezTo>
                      <a:pt x="214" y="179"/>
                      <a:pt x="216" y="162"/>
                      <a:pt x="216" y="145"/>
                    </a:cubicBezTo>
                    <a:cubicBezTo>
                      <a:pt x="261" y="145"/>
                      <a:pt x="261" y="145"/>
                      <a:pt x="261" y="145"/>
                    </a:cubicBezTo>
                    <a:cubicBezTo>
                      <a:pt x="260" y="162"/>
                      <a:pt x="255" y="179"/>
                      <a:pt x="248" y="194"/>
                    </a:cubicBezTo>
                    <a:close/>
                  </a:path>
                </a:pathLst>
              </a:custGeom>
              <a:solidFill>
                <a:schemeClr val="tx1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</p:grpSp>
      <p:grpSp>
        <p:nvGrpSpPr>
          <p:cNvPr id="71" name="Grupo 70"/>
          <p:cNvGrpSpPr/>
          <p:nvPr/>
        </p:nvGrpSpPr>
        <p:grpSpPr>
          <a:xfrm>
            <a:off x="3700428" y="4506219"/>
            <a:ext cx="1178398" cy="1160771"/>
            <a:chOff x="4119893" y="4750653"/>
            <a:chExt cx="1571197" cy="1547695"/>
          </a:xfrm>
        </p:grpSpPr>
        <p:sp>
          <p:nvSpPr>
            <p:cNvPr id="42" name="CuadroTexto 41"/>
            <p:cNvSpPr txBox="1"/>
            <p:nvPr/>
          </p:nvSpPr>
          <p:spPr>
            <a:xfrm>
              <a:off x="4119893" y="5621240"/>
              <a:ext cx="15711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350" b="1" dirty="0">
                  <a:solidFill>
                    <a:schemeClr val="accent1">
                      <a:lumMod val="50000"/>
                    </a:schemeClr>
                  </a:solidFill>
                </a:rPr>
                <a:t>Proceso de recaudo</a:t>
              </a:r>
            </a:p>
          </p:txBody>
        </p:sp>
        <p:grpSp>
          <p:nvGrpSpPr>
            <p:cNvPr id="53" name="VECTOR : download - gray"/>
            <p:cNvGrpSpPr/>
            <p:nvPr/>
          </p:nvGrpSpPr>
          <p:grpSpPr>
            <a:xfrm>
              <a:off x="4425847" y="4750653"/>
              <a:ext cx="1025526" cy="1022350"/>
              <a:chOff x="5013332" y="1144590"/>
              <a:chExt cx="512763" cy="511175"/>
            </a:xfrm>
            <a:solidFill>
              <a:srgbClr val="77777A"/>
            </a:solidFill>
          </p:grpSpPr>
          <p:sp>
            <p:nvSpPr>
              <p:cNvPr id="54" name="Oval 60"/>
              <p:cNvSpPr>
                <a:spLocks noChangeArrowheads="1"/>
              </p:cNvSpPr>
              <p:nvPr/>
            </p:nvSpPr>
            <p:spPr bwMode="auto">
              <a:xfrm>
                <a:off x="5013332" y="1144590"/>
                <a:ext cx="512763" cy="511175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5" name="Freeform 61"/>
              <p:cNvSpPr>
                <a:spLocks/>
              </p:cNvSpPr>
              <p:nvPr/>
            </p:nvSpPr>
            <p:spPr bwMode="auto">
              <a:xfrm>
                <a:off x="5153032" y="1395580"/>
                <a:ext cx="231775" cy="134938"/>
              </a:xfrm>
              <a:custGeom>
                <a:avLst/>
                <a:gdLst>
                  <a:gd name="T0" fmla="*/ 194 w 194"/>
                  <a:gd name="T1" fmla="*/ 30 h 112"/>
                  <a:gd name="T2" fmla="*/ 162 w 194"/>
                  <a:gd name="T3" fmla="*/ 2 h 112"/>
                  <a:gd name="T4" fmla="*/ 157 w 194"/>
                  <a:gd name="T5" fmla="*/ 0 h 112"/>
                  <a:gd name="T6" fmla="*/ 143 w 194"/>
                  <a:gd name="T7" fmla="*/ 13 h 112"/>
                  <a:gd name="T8" fmla="*/ 157 w 194"/>
                  <a:gd name="T9" fmla="*/ 17 h 112"/>
                  <a:gd name="T10" fmla="*/ 177 w 194"/>
                  <a:gd name="T11" fmla="*/ 33 h 112"/>
                  <a:gd name="T12" fmla="*/ 157 w 194"/>
                  <a:gd name="T13" fmla="*/ 48 h 112"/>
                  <a:gd name="T14" fmla="*/ 97 w 194"/>
                  <a:gd name="T15" fmla="*/ 57 h 112"/>
                  <a:gd name="T16" fmla="*/ 37 w 194"/>
                  <a:gd name="T17" fmla="*/ 48 h 112"/>
                  <a:gd name="T18" fmla="*/ 17 w 194"/>
                  <a:gd name="T19" fmla="*/ 33 h 112"/>
                  <a:gd name="T20" fmla="*/ 37 w 194"/>
                  <a:gd name="T21" fmla="*/ 17 h 112"/>
                  <a:gd name="T22" fmla="*/ 52 w 194"/>
                  <a:gd name="T23" fmla="*/ 13 h 112"/>
                  <a:gd name="T24" fmla="*/ 38 w 194"/>
                  <a:gd name="T25" fmla="*/ 0 h 112"/>
                  <a:gd name="T26" fmla="*/ 32 w 194"/>
                  <a:gd name="T27" fmla="*/ 2 h 112"/>
                  <a:gd name="T28" fmla="*/ 1 w 194"/>
                  <a:gd name="T29" fmla="*/ 30 h 112"/>
                  <a:gd name="T30" fmla="*/ 0 w 194"/>
                  <a:gd name="T31" fmla="*/ 30 h 112"/>
                  <a:gd name="T32" fmla="*/ 0 w 194"/>
                  <a:gd name="T33" fmla="*/ 74 h 112"/>
                  <a:gd name="T34" fmla="*/ 1 w 194"/>
                  <a:gd name="T35" fmla="*/ 74 h 112"/>
                  <a:gd name="T36" fmla="*/ 32 w 194"/>
                  <a:gd name="T37" fmla="*/ 102 h 112"/>
                  <a:gd name="T38" fmla="*/ 97 w 194"/>
                  <a:gd name="T39" fmla="*/ 112 h 112"/>
                  <a:gd name="T40" fmla="*/ 162 w 194"/>
                  <a:gd name="T41" fmla="*/ 102 h 112"/>
                  <a:gd name="T42" fmla="*/ 194 w 194"/>
                  <a:gd name="T43" fmla="*/ 74 h 112"/>
                  <a:gd name="T44" fmla="*/ 194 w 194"/>
                  <a:gd name="T45" fmla="*/ 74 h 112"/>
                  <a:gd name="T46" fmla="*/ 194 w 194"/>
                  <a:gd name="T47" fmla="*/ 3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4" h="112">
                    <a:moveTo>
                      <a:pt x="194" y="30"/>
                    </a:moveTo>
                    <a:cubicBezTo>
                      <a:pt x="193" y="22"/>
                      <a:pt x="186" y="11"/>
                      <a:pt x="162" y="2"/>
                    </a:cubicBezTo>
                    <a:cubicBezTo>
                      <a:pt x="161" y="1"/>
                      <a:pt x="159" y="1"/>
                      <a:pt x="157" y="0"/>
                    </a:cubicBezTo>
                    <a:cubicBezTo>
                      <a:pt x="143" y="13"/>
                      <a:pt x="143" y="13"/>
                      <a:pt x="143" y="13"/>
                    </a:cubicBezTo>
                    <a:cubicBezTo>
                      <a:pt x="148" y="14"/>
                      <a:pt x="152" y="16"/>
                      <a:pt x="157" y="17"/>
                    </a:cubicBezTo>
                    <a:cubicBezTo>
                      <a:pt x="171" y="23"/>
                      <a:pt x="177" y="29"/>
                      <a:pt x="177" y="33"/>
                    </a:cubicBezTo>
                    <a:cubicBezTo>
                      <a:pt x="177" y="37"/>
                      <a:pt x="171" y="43"/>
                      <a:pt x="157" y="48"/>
                    </a:cubicBezTo>
                    <a:cubicBezTo>
                      <a:pt x="141" y="54"/>
                      <a:pt x="120" y="57"/>
                      <a:pt x="97" y="57"/>
                    </a:cubicBezTo>
                    <a:cubicBezTo>
                      <a:pt x="74" y="57"/>
                      <a:pt x="53" y="54"/>
                      <a:pt x="37" y="48"/>
                    </a:cubicBezTo>
                    <a:cubicBezTo>
                      <a:pt x="23" y="43"/>
                      <a:pt x="17" y="37"/>
                      <a:pt x="17" y="33"/>
                    </a:cubicBezTo>
                    <a:cubicBezTo>
                      <a:pt x="17" y="29"/>
                      <a:pt x="23" y="23"/>
                      <a:pt x="37" y="17"/>
                    </a:cubicBezTo>
                    <a:cubicBezTo>
                      <a:pt x="42" y="16"/>
                      <a:pt x="46" y="14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6" y="1"/>
                      <a:pt x="34" y="1"/>
                      <a:pt x="32" y="2"/>
                    </a:cubicBezTo>
                    <a:cubicBezTo>
                      <a:pt x="8" y="11"/>
                      <a:pt x="2" y="22"/>
                      <a:pt x="1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2" y="82"/>
                      <a:pt x="8" y="93"/>
                      <a:pt x="32" y="102"/>
                    </a:cubicBezTo>
                    <a:cubicBezTo>
                      <a:pt x="49" y="109"/>
                      <a:pt x="73" y="112"/>
                      <a:pt x="97" y="112"/>
                    </a:cubicBezTo>
                    <a:cubicBezTo>
                      <a:pt x="122" y="112"/>
                      <a:pt x="145" y="109"/>
                      <a:pt x="162" y="102"/>
                    </a:cubicBezTo>
                    <a:cubicBezTo>
                      <a:pt x="186" y="93"/>
                      <a:pt x="193" y="82"/>
                      <a:pt x="194" y="74"/>
                    </a:cubicBezTo>
                    <a:cubicBezTo>
                      <a:pt x="194" y="74"/>
                      <a:pt x="194" y="74"/>
                      <a:pt x="194" y="74"/>
                    </a:cubicBezTo>
                    <a:cubicBezTo>
                      <a:pt x="194" y="30"/>
                      <a:pt x="194" y="30"/>
                      <a:pt x="194" y="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6" name="Freeform 62"/>
              <p:cNvSpPr>
                <a:spLocks/>
              </p:cNvSpPr>
              <p:nvPr/>
            </p:nvSpPr>
            <p:spPr bwMode="auto">
              <a:xfrm>
                <a:off x="5167320" y="1228893"/>
                <a:ext cx="203200" cy="212725"/>
              </a:xfrm>
              <a:custGeom>
                <a:avLst/>
                <a:gdLst>
                  <a:gd name="T0" fmla="*/ 81 w 170"/>
                  <a:gd name="T1" fmla="*/ 175 h 178"/>
                  <a:gd name="T2" fmla="*/ 89 w 170"/>
                  <a:gd name="T3" fmla="*/ 175 h 178"/>
                  <a:gd name="T4" fmla="*/ 168 w 170"/>
                  <a:gd name="T5" fmla="*/ 101 h 178"/>
                  <a:gd name="T6" fmla="*/ 166 w 170"/>
                  <a:gd name="T7" fmla="*/ 97 h 178"/>
                  <a:gd name="T8" fmla="*/ 134 w 170"/>
                  <a:gd name="T9" fmla="*/ 97 h 178"/>
                  <a:gd name="T10" fmla="*/ 128 w 170"/>
                  <a:gd name="T11" fmla="*/ 91 h 178"/>
                  <a:gd name="T12" fmla="*/ 128 w 170"/>
                  <a:gd name="T13" fmla="*/ 5 h 178"/>
                  <a:gd name="T14" fmla="*/ 122 w 170"/>
                  <a:gd name="T15" fmla="*/ 0 h 178"/>
                  <a:gd name="T16" fmla="*/ 48 w 170"/>
                  <a:gd name="T17" fmla="*/ 0 h 178"/>
                  <a:gd name="T18" fmla="*/ 42 w 170"/>
                  <a:gd name="T19" fmla="*/ 5 h 178"/>
                  <a:gd name="T20" fmla="*/ 42 w 170"/>
                  <a:gd name="T21" fmla="*/ 91 h 178"/>
                  <a:gd name="T22" fmla="*/ 37 w 170"/>
                  <a:gd name="T23" fmla="*/ 97 h 178"/>
                  <a:gd name="T24" fmla="*/ 4 w 170"/>
                  <a:gd name="T25" fmla="*/ 97 h 178"/>
                  <a:gd name="T26" fmla="*/ 2 w 170"/>
                  <a:gd name="T27" fmla="*/ 101 h 178"/>
                  <a:gd name="T28" fmla="*/ 81 w 170"/>
                  <a:gd name="T29" fmla="*/ 17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0" h="178">
                    <a:moveTo>
                      <a:pt x="81" y="175"/>
                    </a:moveTo>
                    <a:cubicBezTo>
                      <a:pt x="83" y="178"/>
                      <a:pt x="87" y="178"/>
                      <a:pt x="89" y="175"/>
                    </a:cubicBezTo>
                    <a:cubicBezTo>
                      <a:pt x="168" y="101"/>
                      <a:pt x="168" y="101"/>
                      <a:pt x="168" y="101"/>
                    </a:cubicBezTo>
                    <a:cubicBezTo>
                      <a:pt x="170" y="99"/>
                      <a:pt x="169" y="97"/>
                      <a:pt x="166" y="97"/>
                    </a:cubicBezTo>
                    <a:cubicBezTo>
                      <a:pt x="134" y="97"/>
                      <a:pt x="134" y="97"/>
                      <a:pt x="134" y="97"/>
                    </a:cubicBezTo>
                    <a:cubicBezTo>
                      <a:pt x="130" y="97"/>
                      <a:pt x="128" y="94"/>
                      <a:pt x="128" y="91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28" y="2"/>
                      <a:pt x="125" y="0"/>
                      <a:pt x="12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5" y="0"/>
                      <a:pt x="42" y="2"/>
                      <a:pt x="42" y="5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2" y="94"/>
                      <a:pt x="40" y="97"/>
                      <a:pt x="37" y="97"/>
                    </a:cubicBezTo>
                    <a:cubicBezTo>
                      <a:pt x="4" y="97"/>
                      <a:pt x="4" y="97"/>
                      <a:pt x="4" y="97"/>
                    </a:cubicBezTo>
                    <a:cubicBezTo>
                      <a:pt x="1" y="97"/>
                      <a:pt x="0" y="99"/>
                      <a:pt x="2" y="101"/>
                    </a:cubicBezTo>
                    <a:lnTo>
                      <a:pt x="81" y="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</p:grpSp>
      <p:grpSp>
        <p:nvGrpSpPr>
          <p:cNvPr id="66" name="Grupo 65"/>
          <p:cNvGrpSpPr/>
          <p:nvPr/>
        </p:nvGrpSpPr>
        <p:grpSpPr>
          <a:xfrm>
            <a:off x="4938214" y="1064507"/>
            <a:ext cx="1178398" cy="1253640"/>
            <a:chOff x="4886119" y="196751"/>
            <a:chExt cx="1571197" cy="1671519"/>
          </a:xfrm>
        </p:grpSpPr>
        <p:sp>
          <p:nvSpPr>
            <p:cNvPr id="41" name="CuadroTexto 40"/>
            <p:cNvSpPr txBox="1"/>
            <p:nvPr/>
          </p:nvSpPr>
          <p:spPr>
            <a:xfrm>
              <a:off x="4886119" y="1191162"/>
              <a:ext cx="15711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350" b="1" dirty="0">
                  <a:solidFill>
                    <a:schemeClr val="accent1">
                      <a:lumMod val="50000"/>
                    </a:schemeClr>
                  </a:solidFill>
                </a:rPr>
                <a:t>Proceso de venta</a:t>
              </a:r>
            </a:p>
          </p:txBody>
        </p:sp>
        <p:grpSp>
          <p:nvGrpSpPr>
            <p:cNvPr id="57" name="VECTOR : line graph - gray"/>
            <p:cNvGrpSpPr/>
            <p:nvPr/>
          </p:nvGrpSpPr>
          <p:grpSpPr>
            <a:xfrm>
              <a:off x="5114331" y="196751"/>
              <a:ext cx="1231900" cy="1231900"/>
              <a:chOff x="530229" y="920752"/>
              <a:chExt cx="615950" cy="615950"/>
            </a:xfrm>
            <a:solidFill>
              <a:srgbClr val="77777A"/>
            </a:solidFill>
          </p:grpSpPr>
          <p:sp>
            <p:nvSpPr>
              <p:cNvPr id="58" name="Oval 19"/>
              <p:cNvSpPr>
                <a:spLocks noChangeArrowheads="1"/>
              </p:cNvSpPr>
              <p:nvPr/>
            </p:nvSpPr>
            <p:spPr bwMode="auto">
              <a:xfrm>
                <a:off x="530229" y="920752"/>
                <a:ext cx="615950" cy="615950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59" name="Freeform 20"/>
              <p:cNvSpPr>
                <a:spLocks/>
              </p:cNvSpPr>
              <p:nvPr/>
            </p:nvSpPr>
            <p:spPr bwMode="auto">
              <a:xfrm>
                <a:off x="692154" y="1082677"/>
                <a:ext cx="290513" cy="292100"/>
              </a:xfrm>
              <a:custGeom>
                <a:avLst/>
                <a:gdLst>
                  <a:gd name="T0" fmla="*/ 9 w 243"/>
                  <a:gd name="T1" fmla="*/ 244 h 244"/>
                  <a:gd name="T2" fmla="*/ 2 w 243"/>
                  <a:gd name="T3" fmla="*/ 241 h 244"/>
                  <a:gd name="T4" fmla="*/ 0 w 243"/>
                  <a:gd name="T5" fmla="*/ 235 h 244"/>
                  <a:gd name="T6" fmla="*/ 0 w 243"/>
                  <a:gd name="T7" fmla="*/ 3 h 244"/>
                  <a:gd name="T8" fmla="*/ 3 w 243"/>
                  <a:gd name="T9" fmla="*/ 0 h 244"/>
                  <a:gd name="T10" fmla="*/ 11 w 243"/>
                  <a:gd name="T11" fmla="*/ 0 h 244"/>
                  <a:gd name="T12" fmla="*/ 14 w 243"/>
                  <a:gd name="T13" fmla="*/ 3 h 244"/>
                  <a:gd name="T14" fmla="*/ 14 w 243"/>
                  <a:gd name="T15" fmla="*/ 230 h 244"/>
                  <a:gd name="T16" fmla="*/ 240 w 243"/>
                  <a:gd name="T17" fmla="*/ 230 h 244"/>
                  <a:gd name="T18" fmla="*/ 243 w 243"/>
                  <a:gd name="T19" fmla="*/ 233 h 244"/>
                  <a:gd name="T20" fmla="*/ 243 w 243"/>
                  <a:gd name="T21" fmla="*/ 241 h 244"/>
                  <a:gd name="T22" fmla="*/ 240 w 243"/>
                  <a:gd name="T23" fmla="*/ 244 h 244"/>
                  <a:gd name="T24" fmla="*/ 9 w 243"/>
                  <a:gd name="T2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3" h="244">
                    <a:moveTo>
                      <a:pt x="9" y="244"/>
                    </a:moveTo>
                    <a:cubicBezTo>
                      <a:pt x="6" y="244"/>
                      <a:pt x="4" y="243"/>
                      <a:pt x="2" y="241"/>
                    </a:cubicBezTo>
                    <a:cubicBezTo>
                      <a:pt x="1" y="240"/>
                      <a:pt x="0" y="237"/>
                      <a:pt x="0" y="23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7" y="0"/>
                      <a:pt x="7" y="0"/>
                      <a:pt x="11" y="0"/>
                    </a:cubicBezTo>
                    <a:cubicBezTo>
                      <a:pt x="12" y="0"/>
                      <a:pt x="14" y="2"/>
                      <a:pt x="14" y="3"/>
                    </a:cubicBezTo>
                    <a:cubicBezTo>
                      <a:pt x="14" y="230"/>
                      <a:pt x="14" y="230"/>
                      <a:pt x="14" y="230"/>
                    </a:cubicBezTo>
                    <a:cubicBezTo>
                      <a:pt x="240" y="230"/>
                      <a:pt x="240" y="230"/>
                      <a:pt x="240" y="230"/>
                    </a:cubicBezTo>
                    <a:cubicBezTo>
                      <a:pt x="242" y="230"/>
                      <a:pt x="243" y="231"/>
                      <a:pt x="243" y="233"/>
                    </a:cubicBezTo>
                    <a:cubicBezTo>
                      <a:pt x="243" y="237"/>
                      <a:pt x="243" y="237"/>
                      <a:pt x="243" y="241"/>
                    </a:cubicBezTo>
                    <a:cubicBezTo>
                      <a:pt x="243" y="242"/>
                      <a:pt x="242" y="244"/>
                      <a:pt x="240" y="244"/>
                    </a:cubicBezTo>
                    <a:cubicBezTo>
                      <a:pt x="9" y="244"/>
                      <a:pt x="9" y="244"/>
                      <a:pt x="9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0" name="Freeform 21"/>
              <p:cNvSpPr>
                <a:spLocks/>
              </p:cNvSpPr>
              <p:nvPr/>
            </p:nvSpPr>
            <p:spPr bwMode="auto">
              <a:xfrm>
                <a:off x="719142" y="1092202"/>
                <a:ext cx="263525" cy="250825"/>
              </a:xfrm>
              <a:custGeom>
                <a:avLst/>
                <a:gdLst>
                  <a:gd name="T0" fmla="*/ 4 w 221"/>
                  <a:gd name="T1" fmla="*/ 184 h 209"/>
                  <a:gd name="T2" fmla="*/ 5 w 221"/>
                  <a:gd name="T3" fmla="*/ 199 h 209"/>
                  <a:gd name="T4" fmla="*/ 13 w 221"/>
                  <a:gd name="T5" fmla="*/ 205 h 209"/>
                  <a:gd name="T6" fmla="*/ 28 w 221"/>
                  <a:gd name="T7" fmla="*/ 203 h 209"/>
                  <a:gd name="T8" fmla="*/ 82 w 221"/>
                  <a:gd name="T9" fmla="*/ 137 h 209"/>
                  <a:gd name="T10" fmla="*/ 144 w 221"/>
                  <a:gd name="T11" fmla="*/ 139 h 209"/>
                  <a:gd name="T12" fmla="*/ 152 w 221"/>
                  <a:gd name="T13" fmla="*/ 137 h 209"/>
                  <a:gd name="T14" fmla="*/ 157 w 221"/>
                  <a:gd name="T15" fmla="*/ 132 h 209"/>
                  <a:gd name="T16" fmla="*/ 190 w 221"/>
                  <a:gd name="T17" fmla="*/ 78 h 209"/>
                  <a:gd name="T18" fmla="*/ 221 w 221"/>
                  <a:gd name="T19" fmla="*/ 97 h 209"/>
                  <a:gd name="T20" fmla="*/ 221 w 221"/>
                  <a:gd name="T21" fmla="*/ 0 h 209"/>
                  <a:gd name="T22" fmla="*/ 133 w 221"/>
                  <a:gd name="T23" fmla="*/ 41 h 209"/>
                  <a:gd name="T24" fmla="*/ 164 w 221"/>
                  <a:gd name="T25" fmla="*/ 61 h 209"/>
                  <a:gd name="T26" fmla="*/ 136 w 221"/>
                  <a:gd name="T27" fmla="*/ 107 h 209"/>
                  <a:gd name="T28" fmla="*/ 75 w 221"/>
                  <a:gd name="T29" fmla="*/ 106 h 209"/>
                  <a:gd name="T30" fmla="*/ 68 w 221"/>
                  <a:gd name="T31" fmla="*/ 107 h 209"/>
                  <a:gd name="T32" fmla="*/ 63 w 221"/>
                  <a:gd name="T33" fmla="*/ 111 h 209"/>
                  <a:gd name="T34" fmla="*/ 4 w 221"/>
                  <a:gd name="T35" fmla="*/ 18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1" h="209">
                    <a:moveTo>
                      <a:pt x="4" y="184"/>
                    </a:moveTo>
                    <a:cubicBezTo>
                      <a:pt x="0" y="188"/>
                      <a:pt x="1" y="195"/>
                      <a:pt x="5" y="199"/>
                    </a:cubicBezTo>
                    <a:cubicBezTo>
                      <a:pt x="13" y="205"/>
                      <a:pt x="13" y="205"/>
                      <a:pt x="13" y="205"/>
                    </a:cubicBezTo>
                    <a:cubicBezTo>
                      <a:pt x="17" y="209"/>
                      <a:pt x="24" y="208"/>
                      <a:pt x="28" y="203"/>
                    </a:cubicBezTo>
                    <a:cubicBezTo>
                      <a:pt x="82" y="137"/>
                      <a:pt x="82" y="137"/>
                      <a:pt x="82" y="137"/>
                    </a:cubicBezTo>
                    <a:cubicBezTo>
                      <a:pt x="144" y="139"/>
                      <a:pt x="144" y="139"/>
                      <a:pt x="144" y="139"/>
                    </a:cubicBezTo>
                    <a:cubicBezTo>
                      <a:pt x="147" y="139"/>
                      <a:pt x="149" y="138"/>
                      <a:pt x="152" y="137"/>
                    </a:cubicBezTo>
                    <a:cubicBezTo>
                      <a:pt x="154" y="136"/>
                      <a:pt x="156" y="134"/>
                      <a:pt x="157" y="132"/>
                    </a:cubicBezTo>
                    <a:cubicBezTo>
                      <a:pt x="190" y="78"/>
                      <a:pt x="190" y="78"/>
                      <a:pt x="190" y="78"/>
                    </a:cubicBezTo>
                    <a:cubicBezTo>
                      <a:pt x="221" y="97"/>
                      <a:pt x="221" y="97"/>
                      <a:pt x="221" y="97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133" y="41"/>
                      <a:pt x="133" y="41"/>
                      <a:pt x="133" y="41"/>
                    </a:cubicBezTo>
                    <a:cubicBezTo>
                      <a:pt x="164" y="61"/>
                      <a:pt x="164" y="61"/>
                      <a:pt x="164" y="61"/>
                    </a:cubicBezTo>
                    <a:cubicBezTo>
                      <a:pt x="136" y="107"/>
                      <a:pt x="136" y="107"/>
                      <a:pt x="136" y="107"/>
                    </a:cubicBezTo>
                    <a:cubicBezTo>
                      <a:pt x="75" y="106"/>
                      <a:pt x="75" y="106"/>
                      <a:pt x="75" y="106"/>
                    </a:cubicBezTo>
                    <a:cubicBezTo>
                      <a:pt x="73" y="106"/>
                      <a:pt x="71" y="106"/>
                      <a:pt x="68" y="107"/>
                    </a:cubicBezTo>
                    <a:cubicBezTo>
                      <a:pt x="66" y="108"/>
                      <a:pt x="64" y="109"/>
                      <a:pt x="63" y="111"/>
                    </a:cubicBezTo>
                    <a:lnTo>
                      <a:pt x="4" y="184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</p:grpSp>
      <p:grpSp>
        <p:nvGrpSpPr>
          <p:cNvPr id="72" name="Grupo 71"/>
          <p:cNvGrpSpPr/>
          <p:nvPr/>
        </p:nvGrpSpPr>
        <p:grpSpPr>
          <a:xfrm>
            <a:off x="1124981" y="2708409"/>
            <a:ext cx="1690237" cy="1880816"/>
            <a:chOff x="1056314" y="3285566"/>
            <a:chExt cx="2152678" cy="2448240"/>
          </a:xfrm>
        </p:grpSpPr>
        <p:sp>
          <p:nvSpPr>
            <p:cNvPr id="61" name="CuadroTexto 60"/>
            <p:cNvSpPr txBox="1"/>
            <p:nvPr/>
          </p:nvSpPr>
          <p:spPr>
            <a:xfrm>
              <a:off x="1056314" y="4471922"/>
              <a:ext cx="215267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350" b="1" dirty="0">
                  <a:solidFill>
                    <a:schemeClr val="accent1">
                      <a:lumMod val="50000"/>
                    </a:schemeClr>
                  </a:solidFill>
                </a:rPr>
                <a:t>Promoción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*Portafolio de producto (ayuda ventas).</a:t>
              </a:r>
            </a:p>
            <a:p>
              <a:pPr algn="ctr"/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*</a:t>
              </a:r>
              <a:r>
                <a:rPr lang="en-US" sz="1050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s-CO" sz="1050" dirty="0">
                  <a:solidFill>
                    <a:schemeClr val="accent1">
                      <a:lumMod val="50000"/>
                    </a:schemeClr>
                  </a:solidFill>
                </a:rPr>
                <a:t>Material promocional Masivo</a:t>
              </a:r>
            </a:p>
          </p:txBody>
        </p:sp>
        <p:grpSp>
          <p:nvGrpSpPr>
            <p:cNvPr id="62" name="VECTOR : talk - gray"/>
            <p:cNvGrpSpPr/>
            <p:nvPr/>
          </p:nvGrpSpPr>
          <p:grpSpPr>
            <a:xfrm>
              <a:off x="1393102" y="3285566"/>
              <a:ext cx="1492252" cy="1492250"/>
              <a:chOff x="2579693" y="392115"/>
              <a:chExt cx="746126" cy="746125"/>
            </a:xfrm>
            <a:solidFill>
              <a:srgbClr val="77777A"/>
            </a:solidFill>
          </p:grpSpPr>
          <p:sp>
            <p:nvSpPr>
              <p:cNvPr id="63" name="Oval 10"/>
              <p:cNvSpPr>
                <a:spLocks noChangeArrowheads="1"/>
              </p:cNvSpPr>
              <p:nvPr/>
            </p:nvSpPr>
            <p:spPr bwMode="auto">
              <a:xfrm>
                <a:off x="2579693" y="392115"/>
                <a:ext cx="746126" cy="746125"/>
              </a:xfrm>
              <a:prstGeom prst="ellipse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4" name="Freeform 11"/>
              <p:cNvSpPr>
                <a:spLocks/>
              </p:cNvSpPr>
              <p:nvPr/>
            </p:nvSpPr>
            <p:spPr bwMode="auto">
              <a:xfrm>
                <a:off x="2867031" y="547690"/>
                <a:ext cx="314325" cy="284163"/>
              </a:xfrm>
              <a:custGeom>
                <a:avLst/>
                <a:gdLst>
                  <a:gd name="T0" fmla="*/ 247 w 263"/>
                  <a:gd name="T1" fmla="*/ 79 h 238"/>
                  <a:gd name="T2" fmla="*/ 70 w 263"/>
                  <a:gd name="T3" fmla="*/ 5 h 238"/>
                  <a:gd name="T4" fmla="*/ 42 w 263"/>
                  <a:gd name="T5" fmla="*/ 16 h 238"/>
                  <a:gd name="T6" fmla="*/ 2 w 263"/>
                  <a:gd name="T7" fmla="*/ 113 h 238"/>
                  <a:gd name="T8" fmla="*/ 0 w 263"/>
                  <a:gd name="T9" fmla="*/ 120 h 238"/>
                  <a:gd name="T10" fmla="*/ 104 w 263"/>
                  <a:gd name="T11" fmla="*/ 120 h 238"/>
                  <a:gd name="T12" fmla="*/ 132 w 263"/>
                  <a:gd name="T13" fmla="*/ 130 h 238"/>
                  <a:gd name="T14" fmla="*/ 133 w 263"/>
                  <a:gd name="T15" fmla="*/ 131 h 238"/>
                  <a:gd name="T16" fmla="*/ 135 w 263"/>
                  <a:gd name="T17" fmla="*/ 133 h 238"/>
                  <a:gd name="T18" fmla="*/ 135 w 263"/>
                  <a:gd name="T19" fmla="*/ 133 h 238"/>
                  <a:gd name="T20" fmla="*/ 136 w 263"/>
                  <a:gd name="T21" fmla="*/ 134 h 238"/>
                  <a:gd name="T22" fmla="*/ 136 w 263"/>
                  <a:gd name="T23" fmla="*/ 134 h 238"/>
                  <a:gd name="T24" fmla="*/ 136 w 263"/>
                  <a:gd name="T25" fmla="*/ 134 h 238"/>
                  <a:gd name="T26" fmla="*/ 138 w 263"/>
                  <a:gd name="T27" fmla="*/ 136 h 238"/>
                  <a:gd name="T28" fmla="*/ 139 w 263"/>
                  <a:gd name="T29" fmla="*/ 137 h 238"/>
                  <a:gd name="T30" fmla="*/ 148 w 263"/>
                  <a:gd name="T31" fmla="*/ 164 h 238"/>
                  <a:gd name="T32" fmla="*/ 148 w 263"/>
                  <a:gd name="T33" fmla="*/ 197 h 238"/>
                  <a:gd name="T34" fmla="*/ 191 w 263"/>
                  <a:gd name="T35" fmla="*/ 215 h 238"/>
                  <a:gd name="T36" fmla="*/ 215 w 263"/>
                  <a:gd name="T37" fmla="*/ 210 h 238"/>
                  <a:gd name="T38" fmla="*/ 247 w 263"/>
                  <a:gd name="T39" fmla="*/ 237 h 238"/>
                  <a:gd name="T40" fmla="*/ 251 w 263"/>
                  <a:gd name="T41" fmla="*/ 238 h 238"/>
                  <a:gd name="T42" fmla="*/ 252 w 263"/>
                  <a:gd name="T43" fmla="*/ 234 h 238"/>
                  <a:gd name="T44" fmla="*/ 231 w 263"/>
                  <a:gd name="T45" fmla="*/ 174 h 238"/>
                  <a:gd name="T46" fmla="*/ 259 w 263"/>
                  <a:gd name="T47" fmla="*/ 107 h 238"/>
                  <a:gd name="T48" fmla="*/ 247 w 263"/>
                  <a:gd name="T49" fmla="*/ 79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3" h="238">
                    <a:moveTo>
                      <a:pt x="247" y="79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59" y="0"/>
                      <a:pt x="47" y="6"/>
                      <a:pt x="42" y="16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1" y="115"/>
                      <a:pt x="0" y="118"/>
                      <a:pt x="0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14" y="120"/>
                      <a:pt x="124" y="123"/>
                      <a:pt x="132" y="130"/>
                    </a:cubicBezTo>
                    <a:cubicBezTo>
                      <a:pt x="132" y="130"/>
                      <a:pt x="132" y="130"/>
                      <a:pt x="133" y="131"/>
                    </a:cubicBezTo>
                    <a:cubicBezTo>
                      <a:pt x="134" y="131"/>
                      <a:pt x="134" y="132"/>
                      <a:pt x="135" y="133"/>
                    </a:cubicBezTo>
                    <a:cubicBezTo>
                      <a:pt x="135" y="133"/>
                      <a:pt x="135" y="133"/>
                      <a:pt x="135" y="133"/>
                    </a:cubicBezTo>
                    <a:cubicBezTo>
                      <a:pt x="135" y="133"/>
                      <a:pt x="136" y="133"/>
                      <a:pt x="136" y="13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37" y="135"/>
                      <a:pt x="138" y="136"/>
                      <a:pt x="138" y="136"/>
                    </a:cubicBezTo>
                    <a:cubicBezTo>
                      <a:pt x="138" y="137"/>
                      <a:pt x="139" y="137"/>
                      <a:pt x="139" y="137"/>
                    </a:cubicBezTo>
                    <a:cubicBezTo>
                      <a:pt x="145" y="145"/>
                      <a:pt x="148" y="154"/>
                      <a:pt x="148" y="164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91" y="215"/>
                      <a:pt x="191" y="215"/>
                      <a:pt x="191" y="215"/>
                    </a:cubicBezTo>
                    <a:cubicBezTo>
                      <a:pt x="199" y="219"/>
                      <a:pt x="209" y="216"/>
                      <a:pt x="215" y="210"/>
                    </a:cubicBezTo>
                    <a:cubicBezTo>
                      <a:pt x="247" y="237"/>
                      <a:pt x="247" y="237"/>
                      <a:pt x="247" y="237"/>
                    </a:cubicBezTo>
                    <a:cubicBezTo>
                      <a:pt x="248" y="238"/>
                      <a:pt x="249" y="238"/>
                      <a:pt x="251" y="238"/>
                    </a:cubicBezTo>
                    <a:cubicBezTo>
                      <a:pt x="252" y="237"/>
                      <a:pt x="252" y="235"/>
                      <a:pt x="252" y="234"/>
                    </a:cubicBezTo>
                    <a:cubicBezTo>
                      <a:pt x="231" y="174"/>
                      <a:pt x="231" y="174"/>
                      <a:pt x="231" y="174"/>
                    </a:cubicBezTo>
                    <a:cubicBezTo>
                      <a:pt x="259" y="107"/>
                      <a:pt x="259" y="107"/>
                      <a:pt x="259" y="107"/>
                    </a:cubicBezTo>
                    <a:cubicBezTo>
                      <a:pt x="263" y="96"/>
                      <a:pt x="258" y="84"/>
                      <a:pt x="247" y="79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65" name="Freeform 12"/>
              <p:cNvSpPr>
                <a:spLocks noEditPoints="1"/>
              </p:cNvSpPr>
              <p:nvPr/>
            </p:nvSpPr>
            <p:spPr bwMode="auto">
              <a:xfrm>
                <a:off x="2727331" y="708027"/>
                <a:ext cx="298450" cy="271463"/>
              </a:xfrm>
              <a:custGeom>
                <a:avLst/>
                <a:gdLst>
                  <a:gd name="T0" fmla="*/ 10 w 250"/>
                  <a:gd name="T1" fmla="*/ 224 h 226"/>
                  <a:gd name="T2" fmla="*/ 23 w 250"/>
                  <a:gd name="T3" fmla="*/ 162 h 226"/>
                  <a:gd name="T4" fmla="*/ 8 w 250"/>
                  <a:gd name="T5" fmla="*/ 154 h 226"/>
                  <a:gd name="T6" fmla="*/ 6 w 250"/>
                  <a:gd name="T7" fmla="*/ 151 h 226"/>
                  <a:gd name="T8" fmla="*/ 0 w 250"/>
                  <a:gd name="T9" fmla="*/ 29 h 226"/>
                  <a:gd name="T10" fmla="*/ 7 w 250"/>
                  <a:gd name="T11" fmla="*/ 10 h 226"/>
                  <a:gd name="T12" fmla="*/ 221 w 250"/>
                  <a:gd name="T13" fmla="*/ 0 h 226"/>
                  <a:gd name="T14" fmla="*/ 240 w 250"/>
                  <a:gd name="T15" fmla="*/ 7 h 226"/>
                  <a:gd name="T16" fmla="*/ 242 w 250"/>
                  <a:gd name="T17" fmla="*/ 9 h 226"/>
                  <a:gd name="T18" fmla="*/ 242 w 250"/>
                  <a:gd name="T19" fmla="*/ 9 h 226"/>
                  <a:gd name="T20" fmla="*/ 244 w 250"/>
                  <a:gd name="T21" fmla="*/ 11 h 226"/>
                  <a:gd name="T22" fmla="*/ 250 w 250"/>
                  <a:gd name="T23" fmla="*/ 134 h 226"/>
                  <a:gd name="T24" fmla="*/ 245 w 250"/>
                  <a:gd name="T25" fmla="*/ 149 h 226"/>
                  <a:gd name="T26" fmla="*/ 244 w 250"/>
                  <a:gd name="T27" fmla="*/ 152 h 226"/>
                  <a:gd name="T28" fmla="*/ 242 w 250"/>
                  <a:gd name="T29" fmla="*/ 154 h 226"/>
                  <a:gd name="T30" fmla="*/ 221 w 250"/>
                  <a:gd name="T31" fmla="*/ 162 h 226"/>
                  <a:gd name="T32" fmla="*/ 23 w 250"/>
                  <a:gd name="T33" fmla="*/ 223 h 226"/>
                  <a:gd name="T34" fmla="*/ 20 w 250"/>
                  <a:gd name="T35" fmla="*/ 144 h 226"/>
                  <a:gd name="T36" fmla="*/ 34 w 250"/>
                  <a:gd name="T37" fmla="*/ 147 h 226"/>
                  <a:gd name="T38" fmla="*/ 41 w 250"/>
                  <a:gd name="T39" fmla="*/ 157 h 226"/>
                  <a:gd name="T40" fmla="*/ 86 w 250"/>
                  <a:gd name="T41" fmla="*/ 149 h 226"/>
                  <a:gd name="T42" fmla="*/ 221 w 250"/>
                  <a:gd name="T43" fmla="*/ 147 h 226"/>
                  <a:gd name="T44" fmla="*/ 232 w 250"/>
                  <a:gd name="T45" fmla="*/ 142 h 226"/>
                  <a:gd name="T46" fmla="*/ 233 w 250"/>
                  <a:gd name="T47" fmla="*/ 141 h 226"/>
                  <a:gd name="T48" fmla="*/ 233 w 250"/>
                  <a:gd name="T49" fmla="*/ 141 h 226"/>
                  <a:gd name="T50" fmla="*/ 235 w 250"/>
                  <a:gd name="T51" fmla="*/ 29 h 226"/>
                  <a:gd name="T52" fmla="*/ 232 w 250"/>
                  <a:gd name="T53" fmla="*/ 20 h 226"/>
                  <a:gd name="T54" fmla="*/ 231 w 250"/>
                  <a:gd name="T55" fmla="*/ 20 h 226"/>
                  <a:gd name="T56" fmla="*/ 231 w 250"/>
                  <a:gd name="T57" fmla="*/ 19 h 226"/>
                  <a:gd name="T58" fmla="*/ 231 w 250"/>
                  <a:gd name="T59" fmla="*/ 19 h 226"/>
                  <a:gd name="T60" fmla="*/ 230 w 250"/>
                  <a:gd name="T61" fmla="*/ 18 h 226"/>
                  <a:gd name="T62" fmla="*/ 29 w 250"/>
                  <a:gd name="T63" fmla="*/ 15 h 226"/>
                  <a:gd name="T64" fmla="*/ 18 w 250"/>
                  <a:gd name="T65" fmla="*/ 21 h 226"/>
                  <a:gd name="T66" fmla="*/ 15 w 250"/>
                  <a:gd name="T67" fmla="*/ 134 h 226"/>
                  <a:gd name="T68" fmla="*/ 19 w 250"/>
                  <a:gd name="T69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0" h="226">
                    <a:moveTo>
                      <a:pt x="16" y="226"/>
                    </a:moveTo>
                    <a:cubicBezTo>
                      <a:pt x="14" y="226"/>
                      <a:pt x="12" y="225"/>
                      <a:pt x="10" y="224"/>
                    </a:cubicBezTo>
                    <a:cubicBezTo>
                      <a:pt x="6" y="221"/>
                      <a:pt x="4" y="216"/>
                      <a:pt x="6" y="212"/>
                    </a:cubicBezTo>
                    <a:cubicBezTo>
                      <a:pt x="23" y="162"/>
                      <a:pt x="23" y="162"/>
                      <a:pt x="23" y="162"/>
                    </a:cubicBezTo>
                    <a:cubicBezTo>
                      <a:pt x="18" y="161"/>
                      <a:pt x="13" y="158"/>
                      <a:pt x="9" y="155"/>
                    </a:cubicBezTo>
                    <a:cubicBezTo>
                      <a:pt x="9" y="154"/>
                      <a:pt x="9" y="154"/>
                      <a:pt x="8" y="154"/>
                    </a:cubicBezTo>
                    <a:cubicBezTo>
                      <a:pt x="8" y="153"/>
                      <a:pt x="8" y="153"/>
                      <a:pt x="8" y="153"/>
                    </a:cubicBezTo>
                    <a:cubicBezTo>
                      <a:pt x="7" y="152"/>
                      <a:pt x="7" y="152"/>
                      <a:pt x="6" y="151"/>
                    </a:cubicBezTo>
                    <a:cubicBezTo>
                      <a:pt x="2" y="146"/>
                      <a:pt x="0" y="140"/>
                      <a:pt x="0" y="13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2"/>
                      <a:pt x="2" y="16"/>
                      <a:pt x="7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12" y="4"/>
                      <a:pt x="20" y="0"/>
                      <a:pt x="2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8" y="0"/>
                      <a:pt x="234" y="2"/>
                      <a:pt x="239" y="6"/>
                    </a:cubicBezTo>
                    <a:cubicBezTo>
                      <a:pt x="239" y="7"/>
                      <a:pt x="240" y="7"/>
                      <a:pt x="240" y="7"/>
                    </a:cubicBezTo>
                    <a:cubicBezTo>
                      <a:pt x="240" y="7"/>
                      <a:pt x="241" y="8"/>
                      <a:pt x="242" y="9"/>
                    </a:cubicBezTo>
                    <a:cubicBezTo>
                      <a:pt x="242" y="9"/>
                      <a:pt x="242" y="9"/>
                      <a:pt x="242" y="9"/>
                    </a:cubicBezTo>
                    <a:cubicBezTo>
                      <a:pt x="242" y="9"/>
                      <a:pt x="242" y="9"/>
                      <a:pt x="242" y="9"/>
                    </a:cubicBezTo>
                    <a:cubicBezTo>
                      <a:pt x="242" y="9"/>
                      <a:pt x="242" y="9"/>
                      <a:pt x="242" y="9"/>
                    </a:cubicBezTo>
                    <a:cubicBezTo>
                      <a:pt x="243" y="10"/>
                      <a:pt x="243" y="10"/>
                      <a:pt x="244" y="11"/>
                    </a:cubicBezTo>
                    <a:cubicBezTo>
                      <a:pt x="244" y="11"/>
                      <a:pt x="244" y="11"/>
                      <a:pt x="244" y="11"/>
                    </a:cubicBezTo>
                    <a:cubicBezTo>
                      <a:pt x="248" y="16"/>
                      <a:pt x="250" y="22"/>
                      <a:pt x="250" y="29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50" y="138"/>
                      <a:pt x="249" y="143"/>
                      <a:pt x="246" y="147"/>
                    </a:cubicBezTo>
                    <a:cubicBezTo>
                      <a:pt x="246" y="148"/>
                      <a:pt x="246" y="149"/>
                      <a:pt x="245" y="149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45" y="150"/>
                      <a:pt x="244" y="151"/>
                      <a:pt x="244" y="152"/>
                    </a:cubicBezTo>
                    <a:cubicBezTo>
                      <a:pt x="243" y="152"/>
                      <a:pt x="243" y="153"/>
                      <a:pt x="242" y="153"/>
                    </a:cubicBezTo>
                    <a:cubicBezTo>
                      <a:pt x="242" y="154"/>
                      <a:pt x="242" y="154"/>
                      <a:pt x="242" y="154"/>
                    </a:cubicBezTo>
                    <a:cubicBezTo>
                      <a:pt x="241" y="154"/>
                      <a:pt x="241" y="154"/>
                      <a:pt x="241" y="154"/>
                    </a:cubicBezTo>
                    <a:cubicBezTo>
                      <a:pt x="236" y="160"/>
                      <a:pt x="229" y="162"/>
                      <a:pt x="221" y="162"/>
                    </a:cubicBezTo>
                    <a:cubicBezTo>
                      <a:pt x="94" y="162"/>
                      <a:pt x="94" y="162"/>
                      <a:pt x="94" y="162"/>
                    </a:cubicBezTo>
                    <a:cubicBezTo>
                      <a:pt x="23" y="223"/>
                      <a:pt x="23" y="223"/>
                      <a:pt x="23" y="223"/>
                    </a:cubicBezTo>
                    <a:cubicBezTo>
                      <a:pt x="21" y="225"/>
                      <a:pt x="18" y="226"/>
                      <a:pt x="16" y="226"/>
                    </a:cubicBezTo>
                    <a:close/>
                    <a:moveTo>
                      <a:pt x="20" y="144"/>
                    </a:moveTo>
                    <a:cubicBezTo>
                      <a:pt x="23" y="146"/>
                      <a:pt x="26" y="147"/>
                      <a:pt x="29" y="147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6" y="147"/>
                      <a:pt x="39" y="149"/>
                      <a:pt x="40" y="151"/>
                    </a:cubicBezTo>
                    <a:cubicBezTo>
                      <a:pt x="41" y="153"/>
                      <a:pt x="42" y="155"/>
                      <a:pt x="41" y="157"/>
                    </a:cubicBezTo>
                    <a:cubicBezTo>
                      <a:pt x="26" y="201"/>
                      <a:pt x="26" y="201"/>
                      <a:pt x="26" y="20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7" y="148"/>
                      <a:pt x="89" y="147"/>
                      <a:pt x="91" y="147"/>
                    </a:cubicBezTo>
                    <a:cubicBezTo>
                      <a:pt x="221" y="147"/>
                      <a:pt x="221" y="147"/>
                      <a:pt x="221" y="147"/>
                    </a:cubicBezTo>
                    <a:cubicBezTo>
                      <a:pt x="224" y="147"/>
                      <a:pt x="228" y="146"/>
                      <a:pt x="230" y="144"/>
                    </a:cubicBezTo>
                    <a:cubicBezTo>
                      <a:pt x="232" y="142"/>
                      <a:pt x="232" y="142"/>
                      <a:pt x="232" y="142"/>
                    </a:cubicBezTo>
                    <a:cubicBezTo>
                      <a:pt x="232" y="142"/>
                      <a:pt x="232" y="141"/>
                      <a:pt x="232" y="141"/>
                    </a:cubicBezTo>
                    <a:cubicBezTo>
                      <a:pt x="233" y="141"/>
                      <a:pt x="233" y="141"/>
                      <a:pt x="233" y="141"/>
                    </a:cubicBezTo>
                    <a:cubicBezTo>
                      <a:pt x="233" y="141"/>
                      <a:pt x="233" y="141"/>
                      <a:pt x="233" y="141"/>
                    </a:cubicBezTo>
                    <a:cubicBezTo>
                      <a:pt x="233" y="141"/>
                      <a:pt x="233" y="141"/>
                      <a:pt x="233" y="141"/>
                    </a:cubicBezTo>
                    <a:cubicBezTo>
                      <a:pt x="234" y="138"/>
                      <a:pt x="235" y="136"/>
                      <a:pt x="235" y="134"/>
                    </a:cubicBezTo>
                    <a:cubicBezTo>
                      <a:pt x="235" y="29"/>
                      <a:pt x="235" y="29"/>
                      <a:pt x="235" y="29"/>
                    </a:cubicBezTo>
                    <a:cubicBezTo>
                      <a:pt x="235" y="26"/>
                      <a:pt x="234" y="23"/>
                      <a:pt x="232" y="20"/>
                    </a:cubicBezTo>
                    <a:cubicBezTo>
                      <a:pt x="232" y="20"/>
                      <a:pt x="232" y="20"/>
                      <a:pt x="232" y="20"/>
                    </a:cubicBezTo>
                    <a:cubicBezTo>
                      <a:pt x="232" y="20"/>
                      <a:pt x="232" y="20"/>
                      <a:pt x="232" y="20"/>
                    </a:cubicBezTo>
                    <a:cubicBezTo>
                      <a:pt x="231" y="20"/>
                      <a:pt x="231" y="20"/>
                      <a:pt x="231" y="20"/>
                    </a:cubicBezTo>
                    <a:cubicBezTo>
                      <a:pt x="231" y="20"/>
                      <a:pt x="231" y="20"/>
                      <a:pt x="231" y="20"/>
                    </a:cubicBezTo>
                    <a:cubicBezTo>
                      <a:pt x="231" y="20"/>
                      <a:pt x="231" y="19"/>
                      <a:pt x="231" y="19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27" y="16"/>
                      <a:pt x="224" y="15"/>
                      <a:pt x="221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5" y="15"/>
                      <a:pt x="21" y="17"/>
                      <a:pt x="18" y="20"/>
                    </a:cubicBezTo>
                    <a:cubicBezTo>
                      <a:pt x="18" y="20"/>
                      <a:pt x="18" y="20"/>
                      <a:pt x="18" y="21"/>
                    </a:cubicBezTo>
                    <a:cubicBezTo>
                      <a:pt x="16" y="23"/>
                      <a:pt x="15" y="26"/>
                      <a:pt x="15" y="29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15" y="136"/>
                      <a:pt x="16" y="139"/>
                      <a:pt x="17" y="141"/>
                    </a:cubicBezTo>
                    <a:cubicBezTo>
                      <a:pt x="18" y="141"/>
                      <a:pt x="18" y="142"/>
                      <a:pt x="19" y="142"/>
                    </a:cubicBezTo>
                    <a:lnTo>
                      <a:pt x="20" y="144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68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3.7037E-7 L 0.16527 0.09861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49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44444E-6 -2.96296E-6 L -0.16459 0.10209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509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9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9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7.40741E-7 L -0.175 -0.12824 " pathEditMode="relative" rAng="0" ptsTypes="AA">
                                      <p:cBhvr>
                                        <p:cTn id="10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-641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9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4.07407E-6 L 0.16302 -0.02129 " pathEditMode="relative" rAng="0" ptsTypes="AA">
                                      <p:cBhvr>
                                        <p:cTn id="146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42" y="-1065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9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9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2.59259E-6 L -0.00295 0.18009 " pathEditMode="relative" rAng="0" ptsTypes="AA">
                                      <p:cBhvr>
                                        <p:cTn id="185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9005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9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9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9" presetClass="pat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2.96296E-6 L 0.08455 -0.16875 " pathEditMode="relative" rAng="0" ptsTypes="AA">
                                      <p:cBhvr>
                                        <p:cTn id="219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9" y="-8449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9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9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animClr clrSpc="rgb" dir="cw">
                                      <p:cBhvr>
                                        <p:cTn id="2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1" grpId="2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1" grpId="2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9" grpId="2" animBg="1"/>
      <p:bldP spid="30" grpId="0" animBg="1"/>
      <p:bldP spid="30" grpId="1" animBg="1"/>
      <p:bldP spid="31" grpId="0" animBg="1"/>
      <p:bldP spid="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sp>
        <p:nvSpPr>
          <p:cNvPr id="42" name="CuadroTexto 41"/>
          <p:cNvSpPr txBox="1"/>
          <p:nvPr/>
        </p:nvSpPr>
        <p:spPr>
          <a:xfrm>
            <a:off x="2088107" y="600501"/>
            <a:ext cx="6469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Producto diseñado para personas responsables del pago de la cuota mensual de Coomeva </a:t>
            </a:r>
            <a:r>
              <a:rPr lang="es-CO" sz="1400" dirty="0"/>
              <a:t>M</a:t>
            </a:r>
            <a:r>
              <a:rPr lang="es-CO" sz="1400" dirty="0" smtClean="0"/>
              <a:t>edicina Prepagada ( Empleados e independientes) para darles la tranquilidad de saber que en caso de eventos inesperados( perdida de empleo sin justa causa, incapacidad total temporal) su salud y la de su familia están protegidos</a:t>
            </a:r>
            <a:endParaRPr lang="es-CO" sz="1400" dirty="0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25" y="1896384"/>
            <a:ext cx="5882186" cy="357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99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16" y="679014"/>
            <a:ext cx="6018662" cy="218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17" y="3275462"/>
            <a:ext cx="6029834" cy="171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46" y="720001"/>
            <a:ext cx="6018662" cy="218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47" y="3316449"/>
            <a:ext cx="6029834" cy="171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20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994" y="627796"/>
            <a:ext cx="6472418" cy="499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3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255504" y="2441749"/>
            <a:ext cx="1133154" cy="1639914"/>
            <a:chOff x="1614290" y="2558876"/>
            <a:chExt cx="1977567" cy="3003395"/>
          </a:xfrm>
          <a:gradFill>
            <a:gsLst>
              <a:gs pos="0">
                <a:schemeClr val="bg1">
                  <a:lumMod val="6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</p:grpSpPr>
        <p:sp>
          <p:nvSpPr>
            <p:cNvPr id="7" name="Freeform 16"/>
            <p:cNvSpPr>
              <a:spLocks noEditPoints="1"/>
            </p:cNvSpPr>
            <p:nvPr/>
          </p:nvSpPr>
          <p:spPr bwMode="auto">
            <a:xfrm>
              <a:off x="1614290" y="2563050"/>
              <a:ext cx="1975608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Freeform 16"/>
            <p:cNvSpPr>
              <a:spLocks noEditPoints="1"/>
            </p:cNvSpPr>
            <p:nvPr/>
          </p:nvSpPr>
          <p:spPr bwMode="auto">
            <a:xfrm>
              <a:off x="1616250" y="2558876"/>
              <a:ext cx="1975607" cy="2999221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en-US" sz="135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255504" y="2427120"/>
            <a:ext cx="1134327" cy="1646066"/>
            <a:chOff x="1612444" y="2559206"/>
            <a:chExt cx="1979527" cy="3014745"/>
          </a:xfrm>
        </p:grpSpPr>
        <p:sp>
          <p:nvSpPr>
            <p:cNvPr id="15" name="Freeform 16"/>
            <p:cNvSpPr>
              <a:spLocks noEditPoints="1"/>
            </p:cNvSpPr>
            <p:nvPr/>
          </p:nvSpPr>
          <p:spPr bwMode="auto">
            <a:xfrm>
              <a:off x="1612444" y="2559206"/>
              <a:ext cx="1975608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00"/>
                </a:gs>
                <a:gs pos="60001">
                  <a:srgbClr val="FF6600"/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16364" y="2574731"/>
              <a:ext cx="1975607" cy="2999220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8000"/>
                  </a:schemeClr>
                </a:gs>
                <a:gs pos="39000">
                  <a:srgbClr val="FF6600">
                    <a:alpha val="0"/>
                  </a:srgbClr>
                </a:gs>
              </a:gsLst>
              <a:lin ang="4800000"/>
            </a:gradFill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/>
            <a:p>
              <a:pPr>
                <a:defRPr/>
              </a:pPr>
              <a:endParaRPr lang="nb-NO" sz="1350">
                <a:latin typeface="Arial" charset="0"/>
                <a:ea typeface="ＭＳ Ｐゴシック" pitchFamily="-109" charset="-128"/>
              </a:endParaRPr>
            </a:p>
          </p:txBody>
        </p: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56" y="538421"/>
            <a:ext cx="5904202" cy="1730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56" y="2463306"/>
            <a:ext cx="5904202" cy="108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756" y="3742322"/>
            <a:ext cx="5904201" cy="18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3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dondear rectángulo de esquina diagonal 2"/>
          <p:cNvSpPr/>
          <p:nvPr/>
        </p:nvSpPr>
        <p:spPr>
          <a:xfrm>
            <a:off x="5998191" y="0"/>
            <a:ext cx="3145809" cy="400619"/>
          </a:xfrm>
          <a:prstGeom prst="round2Diag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sz="1600" b="1" dirty="0" smtClean="0"/>
              <a:t>DESCRIPCIÓN DEL PRODUCTO</a:t>
            </a:r>
            <a:endParaRPr lang="es-CO" sz="1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661" y="690634"/>
            <a:ext cx="4972050" cy="5067300"/>
          </a:xfrm>
          <a:prstGeom prst="rect">
            <a:avLst/>
          </a:prstGeom>
        </p:spPr>
      </p:pic>
      <p:sp>
        <p:nvSpPr>
          <p:cNvPr id="5" name="Marco 4"/>
          <p:cNvSpPr/>
          <p:nvPr/>
        </p:nvSpPr>
        <p:spPr>
          <a:xfrm>
            <a:off x="286604" y="1468454"/>
            <a:ext cx="3452882" cy="43672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2011" y="1517541"/>
            <a:ext cx="350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5"/>
                </a:solidFill>
              </a:rPr>
              <a:t>PROCEDIMIENTO PARA RECLAMOS</a:t>
            </a:r>
            <a:endParaRPr lang="es-CO" sz="1600" b="1" dirty="0">
              <a:solidFill>
                <a:schemeClr val="accent5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1885" y="1967916"/>
            <a:ext cx="38623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 smtClean="0"/>
              <a:t>La reclamación será definida con un plazo de </a:t>
            </a:r>
            <a:r>
              <a:rPr lang="es-CO" sz="1600" b="1" dirty="0" smtClean="0">
                <a:solidFill>
                  <a:schemeClr val="accent5"/>
                </a:solidFill>
              </a:rPr>
              <a:t>10 días hábiles, </a:t>
            </a:r>
            <a:r>
              <a:rPr lang="es-CO" sz="1600" dirty="0"/>
              <a:t>contados </a:t>
            </a:r>
            <a:r>
              <a:rPr lang="es-CO" sz="1600" dirty="0" smtClean="0"/>
              <a:t>a partir de la fecha de entrega de la totalidad de la documentación a la compañía que demuestre la ocurrencia del siniestro, siempre que el beneficiario acredite su legitimación para reclamar. </a:t>
            </a:r>
          </a:p>
          <a:p>
            <a:pPr algn="just"/>
            <a:endParaRPr lang="es-CO" sz="1600" dirty="0"/>
          </a:p>
          <a:p>
            <a:pPr algn="just"/>
            <a:r>
              <a:rPr lang="es-CO" sz="1600" dirty="0" smtClean="0"/>
              <a:t>En caso de requerirse mayor información, la aseguradora efectuará las solicitudes correspondientes.</a:t>
            </a:r>
            <a:endParaRPr lang="es-CO" sz="1600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545910" y="4899546"/>
            <a:ext cx="2729553" cy="47767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400" b="1" dirty="0">
                <a:latin typeface="Arial" pitchFamily="34" charset="0"/>
                <a:cs typeface="Arial" pitchFamily="34" charset="0"/>
              </a:rPr>
              <a:t>Línea de atención 018000917500 </a:t>
            </a:r>
          </a:p>
        </p:txBody>
      </p:sp>
    </p:spTree>
    <p:extLst>
      <p:ext uri="{BB962C8B-B14F-4D97-AF65-F5344CB8AC3E}">
        <p14:creationId xmlns:p14="http://schemas.microsoft.com/office/powerpoint/2010/main" val="15375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3527</TotalTime>
  <Words>657</Words>
  <Application>Microsoft Office PowerPoint</Application>
  <PresentationFormat>Presentación en pantalla (4:3)</PresentationFormat>
  <Paragraphs>75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Gina Guerrero Jimenez</dc:creator>
  <cp:lastModifiedBy>Usuario</cp:lastModifiedBy>
  <cp:revision>106</cp:revision>
  <dcterms:created xsi:type="dcterms:W3CDTF">2015-12-07T20:24:23Z</dcterms:created>
  <dcterms:modified xsi:type="dcterms:W3CDTF">2016-04-21T21:17:18Z</dcterms:modified>
</cp:coreProperties>
</file>